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45"/>
  </p:notesMasterIdLst>
  <p:sldIdLst>
    <p:sldId id="256" r:id="rId3"/>
    <p:sldId id="384" r:id="rId4"/>
    <p:sldId id="386" r:id="rId5"/>
    <p:sldId id="385" r:id="rId6"/>
    <p:sldId id="387" r:id="rId7"/>
    <p:sldId id="388" r:id="rId8"/>
    <p:sldId id="423" r:id="rId9"/>
    <p:sldId id="389" r:id="rId10"/>
    <p:sldId id="390" r:id="rId11"/>
    <p:sldId id="424" r:id="rId12"/>
    <p:sldId id="392" r:id="rId13"/>
    <p:sldId id="393" r:id="rId14"/>
    <p:sldId id="394" r:id="rId15"/>
    <p:sldId id="395" r:id="rId16"/>
    <p:sldId id="426" r:id="rId17"/>
    <p:sldId id="425" r:id="rId18"/>
    <p:sldId id="397" r:id="rId19"/>
    <p:sldId id="399" r:id="rId20"/>
    <p:sldId id="400" r:id="rId21"/>
    <p:sldId id="401" r:id="rId22"/>
    <p:sldId id="402" r:id="rId23"/>
    <p:sldId id="403" r:id="rId24"/>
    <p:sldId id="427" r:id="rId25"/>
    <p:sldId id="404" r:id="rId26"/>
    <p:sldId id="405" r:id="rId27"/>
    <p:sldId id="408" r:id="rId28"/>
    <p:sldId id="409" r:id="rId29"/>
    <p:sldId id="410" r:id="rId30"/>
    <p:sldId id="411" r:id="rId31"/>
    <p:sldId id="412" r:id="rId32"/>
    <p:sldId id="413" r:id="rId33"/>
    <p:sldId id="414" r:id="rId34"/>
    <p:sldId id="415" r:id="rId35"/>
    <p:sldId id="416" r:id="rId36"/>
    <p:sldId id="417" r:id="rId37"/>
    <p:sldId id="418" r:id="rId38"/>
    <p:sldId id="419" r:id="rId39"/>
    <p:sldId id="420" r:id="rId40"/>
    <p:sldId id="421" r:id="rId41"/>
    <p:sldId id="422" r:id="rId42"/>
    <p:sldId id="428" r:id="rId43"/>
    <p:sldId id="429" r:id="rId44"/>
  </p:sldIdLst>
  <p:sldSz cx="9144000" cy="6858000" type="screen4x3"/>
  <p:notesSz cx="6858000" cy="9144000"/>
  <p:custDataLst>
    <p:tags r:id="rId4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5"/>
            <p14:sldId id="387"/>
            <p14:sldId id="388"/>
            <p14:sldId id="423"/>
            <p14:sldId id="389"/>
            <p14:sldId id="390"/>
            <p14:sldId id="424"/>
            <p14:sldId id="392"/>
            <p14:sldId id="393"/>
            <p14:sldId id="394"/>
            <p14:sldId id="395"/>
            <p14:sldId id="426"/>
            <p14:sldId id="425"/>
            <p14:sldId id="397"/>
            <p14:sldId id="399"/>
            <p14:sldId id="400"/>
            <p14:sldId id="401"/>
            <p14:sldId id="402"/>
            <p14:sldId id="403"/>
            <p14:sldId id="427"/>
            <p14:sldId id="404"/>
            <p14:sldId id="405"/>
            <p14:sldId id="408"/>
            <p14:sldId id="409"/>
            <p14:sldId id="410"/>
            <p14:sldId id="411"/>
            <p14:sldId id="412"/>
            <p14:sldId id="413"/>
            <p14:sldId id="414"/>
            <p14:sldId id="415"/>
            <p14:sldId id="416"/>
            <p14:sldId id="417"/>
            <p14:sldId id="418"/>
            <p14:sldId id="419"/>
            <p14:sldId id="420"/>
            <p14:sldId id="421"/>
            <p14:sldId id="422"/>
            <p14:sldId id="428"/>
            <p14:sldId id="42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2"/>
    <a:srgbClr val="FAFBFC"/>
    <a:srgbClr val="EEF1F6"/>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8" autoAdjust="0"/>
    <p:restoredTop sz="94533" autoAdjust="0"/>
  </p:normalViewPr>
  <p:slideViewPr>
    <p:cSldViewPr>
      <p:cViewPr>
        <p:scale>
          <a:sx n="100" d="100"/>
          <a:sy n="100" d="100"/>
        </p:scale>
        <p:origin x="-642" y="-7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9E3E6-077C-4559-946D-44DF79590B1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BBE75A6C-1E29-4A0E-A24A-A27051F67FB7}">
      <dgm:prSet phldrT="[Text]" custT="1"/>
      <dgm:spPr>
        <a:solidFill>
          <a:srgbClr val="EEF1F6"/>
        </a:solidFill>
      </dgm:spPr>
      <dgm:t>
        <a:bodyPr/>
        <a:lstStyle/>
        <a:p>
          <a:r>
            <a:rPr lang="en-US" sz="2800" b="1" dirty="0" smtClean="0"/>
            <a:t>Affective</a:t>
          </a:r>
          <a:endParaRPr lang="en-GB" sz="2800" dirty="0"/>
        </a:p>
      </dgm:t>
    </dgm:pt>
    <dgm:pt modelId="{D566495B-A3E8-47AB-8421-1937C87B4D54}" type="parTrans" cxnId="{5652A92A-6B58-49D9-81FC-1893B74D9832}">
      <dgm:prSet/>
      <dgm:spPr/>
      <dgm:t>
        <a:bodyPr/>
        <a:lstStyle/>
        <a:p>
          <a:endParaRPr lang="en-GB"/>
        </a:p>
      </dgm:t>
    </dgm:pt>
    <dgm:pt modelId="{E47F0C16-3620-41DA-804B-28AB4F8F9A81}" type="sibTrans" cxnId="{5652A92A-6B58-49D9-81FC-1893B74D9832}">
      <dgm:prSet/>
      <dgm:spPr/>
      <dgm:t>
        <a:bodyPr/>
        <a:lstStyle/>
        <a:p>
          <a:endParaRPr lang="en-GB"/>
        </a:p>
      </dgm:t>
    </dgm:pt>
    <dgm:pt modelId="{48B006CD-E041-4C01-872C-BF209FBE7CC0}">
      <dgm:prSet phldrT="[Text]" custT="1"/>
      <dgm:spPr/>
      <dgm:t>
        <a:bodyPr/>
        <a:lstStyle/>
        <a:p>
          <a:r>
            <a:rPr lang="en-US" sz="2000" dirty="0" smtClean="0"/>
            <a:t>Relate to emotions and feelings.</a:t>
          </a:r>
          <a:endParaRPr lang="el-GR" sz="2000" dirty="0"/>
        </a:p>
      </dgm:t>
    </dgm:pt>
    <dgm:pt modelId="{743510AE-2746-4F59-ADDF-FF1D8F18B797}" type="parTrans" cxnId="{432F7593-9CC5-452F-B70A-AD71911D4DAD}">
      <dgm:prSet/>
      <dgm:spPr/>
      <dgm:t>
        <a:bodyPr/>
        <a:lstStyle/>
        <a:p>
          <a:endParaRPr lang="en-GB"/>
        </a:p>
      </dgm:t>
    </dgm:pt>
    <dgm:pt modelId="{0FD30497-5B19-4923-A976-7898AB7B210B}" type="sibTrans" cxnId="{432F7593-9CC5-452F-B70A-AD71911D4DAD}">
      <dgm:prSet/>
      <dgm:spPr/>
      <dgm:t>
        <a:bodyPr/>
        <a:lstStyle/>
        <a:p>
          <a:endParaRPr lang="en-GB"/>
        </a:p>
      </dgm:t>
    </dgm:pt>
    <dgm:pt modelId="{445AC548-10FD-40D6-9778-EDA240793029}">
      <dgm:prSet phldrT="[Text]" custT="1"/>
      <dgm:spPr>
        <a:solidFill>
          <a:srgbClr val="EEF1F6"/>
        </a:solidFill>
      </dgm:spPr>
      <dgm:t>
        <a:bodyPr/>
        <a:lstStyle/>
        <a:p>
          <a:r>
            <a:rPr lang="en-US" sz="2800" b="1" dirty="0" smtClean="0"/>
            <a:t>Personality</a:t>
          </a:r>
          <a:endParaRPr lang="el-GR" sz="3900" dirty="0"/>
        </a:p>
      </dgm:t>
    </dgm:pt>
    <dgm:pt modelId="{824C343E-6126-4572-875A-04EB22373D25}" type="parTrans" cxnId="{A162A1A5-BB63-4637-99A2-57243F9107D9}">
      <dgm:prSet/>
      <dgm:spPr/>
      <dgm:t>
        <a:bodyPr/>
        <a:lstStyle/>
        <a:p>
          <a:endParaRPr lang="en-GB"/>
        </a:p>
      </dgm:t>
    </dgm:pt>
    <dgm:pt modelId="{735FDA8A-FD31-4EFF-9D96-CF3DB032964B}" type="sibTrans" cxnId="{A162A1A5-BB63-4637-99A2-57243F9107D9}">
      <dgm:prSet/>
      <dgm:spPr/>
      <dgm:t>
        <a:bodyPr/>
        <a:lstStyle/>
        <a:p>
          <a:endParaRPr lang="en-GB"/>
        </a:p>
      </dgm:t>
    </dgm:pt>
    <dgm:pt modelId="{874B380D-99B2-4F5C-9598-82DCA67582CE}">
      <dgm:prSet phldrT="[Text]" custT="1"/>
      <dgm:spPr/>
      <dgm:t>
        <a:bodyPr/>
        <a:lstStyle/>
        <a:p>
          <a:r>
            <a:rPr lang="en-US" sz="2000" dirty="0" smtClean="0"/>
            <a:t>Relate to personality traits.</a:t>
          </a:r>
          <a:endParaRPr lang="el-GR" sz="2000" dirty="0"/>
        </a:p>
      </dgm:t>
    </dgm:pt>
    <dgm:pt modelId="{51E3D020-5449-4FE6-BF50-407A656ABEC0}" type="parTrans" cxnId="{B53033AA-3227-458F-9D62-7DD12A007958}">
      <dgm:prSet/>
      <dgm:spPr/>
      <dgm:t>
        <a:bodyPr/>
        <a:lstStyle/>
        <a:p>
          <a:endParaRPr lang="en-GB"/>
        </a:p>
      </dgm:t>
    </dgm:pt>
    <dgm:pt modelId="{842B1C63-3823-48C8-86CF-94402AB0DD1C}" type="sibTrans" cxnId="{B53033AA-3227-458F-9D62-7DD12A007958}">
      <dgm:prSet/>
      <dgm:spPr/>
      <dgm:t>
        <a:bodyPr/>
        <a:lstStyle/>
        <a:p>
          <a:endParaRPr lang="en-GB"/>
        </a:p>
      </dgm:t>
    </dgm:pt>
    <dgm:pt modelId="{3A24870C-B811-461A-8F84-46DBD75D8C84}">
      <dgm:prSet phldrT="[Text]" custT="1"/>
      <dgm:spPr>
        <a:solidFill>
          <a:srgbClr val="EEF1F6"/>
        </a:solidFill>
      </dgm:spPr>
      <dgm:t>
        <a:bodyPr/>
        <a:lstStyle/>
        <a:p>
          <a:r>
            <a:rPr lang="en-US" sz="2800" b="1" dirty="0" smtClean="0"/>
            <a:t>Cognitive</a:t>
          </a:r>
          <a:endParaRPr lang="el-GR" sz="3900" dirty="0"/>
        </a:p>
      </dgm:t>
    </dgm:pt>
    <dgm:pt modelId="{FF572017-D162-4CDB-B47B-8A304D235C0D}" type="parTrans" cxnId="{84DA0C38-4433-4887-900F-7946C2361A00}">
      <dgm:prSet/>
      <dgm:spPr/>
      <dgm:t>
        <a:bodyPr/>
        <a:lstStyle/>
        <a:p>
          <a:endParaRPr lang="en-GB"/>
        </a:p>
      </dgm:t>
    </dgm:pt>
    <dgm:pt modelId="{821FD94E-AF10-450E-A5F6-1AF6D8DFEFFE}" type="sibTrans" cxnId="{84DA0C38-4433-4887-900F-7946C2361A00}">
      <dgm:prSet/>
      <dgm:spPr/>
      <dgm:t>
        <a:bodyPr/>
        <a:lstStyle/>
        <a:p>
          <a:endParaRPr lang="en-GB"/>
        </a:p>
      </dgm:t>
    </dgm:pt>
    <dgm:pt modelId="{D34D7691-C950-4C8E-85D9-A5F3AEB361BE}">
      <dgm:prSet phldrT="[Text]" custT="1"/>
      <dgm:spPr/>
      <dgm:t>
        <a:bodyPr/>
        <a:lstStyle/>
        <a:p>
          <a:r>
            <a:rPr lang="en-US" sz="2000" dirty="0" smtClean="0"/>
            <a:t>Relate to the mental makeup of the person. </a:t>
          </a:r>
          <a:endParaRPr lang="el-GR" sz="2000" dirty="0"/>
        </a:p>
      </dgm:t>
    </dgm:pt>
    <dgm:pt modelId="{0AC6ABF4-B724-4D00-BD47-04D637798BD7}" type="parTrans" cxnId="{28B7B31F-5B80-4C4F-97ED-5313DCF390B1}">
      <dgm:prSet/>
      <dgm:spPr/>
      <dgm:t>
        <a:bodyPr/>
        <a:lstStyle/>
        <a:p>
          <a:endParaRPr lang="en-GB"/>
        </a:p>
      </dgm:t>
    </dgm:pt>
    <dgm:pt modelId="{997198C4-3E6E-48E1-B6E2-93BAB94370B7}" type="sibTrans" cxnId="{28B7B31F-5B80-4C4F-97ED-5313DCF390B1}">
      <dgm:prSet/>
      <dgm:spPr/>
      <dgm:t>
        <a:bodyPr/>
        <a:lstStyle/>
        <a:p>
          <a:endParaRPr lang="en-GB"/>
        </a:p>
      </dgm:t>
    </dgm:pt>
    <dgm:pt modelId="{03DC2F67-464D-4AF5-B85D-40C5D57FE35A}">
      <dgm:prSet phldrT="[Text]" custT="1"/>
      <dgm:spPr/>
      <dgm:t>
        <a:bodyPr/>
        <a:lstStyle/>
        <a:p>
          <a:r>
            <a:rPr lang="en-US" sz="2000" dirty="0" smtClean="0"/>
            <a:t>e.g. motivation and attitudes.</a:t>
          </a:r>
          <a:endParaRPr lang="el-GR" sz="2000" dirty="0"/>
        </a:p>
      </dgm:t>
    </dgm:pt>
    <dgm:pt modelId="{F4EB7E7A-41A3-42B9-B00D-5E1BBC289694}" type="parTrans" cxnId="{986F5118-657F-4FE3-B562-62456C8660CA}">
      <dgm:prSet/>
      <dgm:spPr/>
      <dgm:t>
        <a:bodyPr/>
        <a:lstStyle/>
        <a:p>
          <a:endParaRPr lang="en-GB"/>
        </a:p>
      </dgm:t>
    </dgm:pt>
    <dgm:pt modelId="{A87A972F-ADF8-4DD6-8034-4DE1DBBD4E2E}" type="sibTrans" cxnId="{986F5118-657F-4FE3-B562-62456C8660CA}">
      <dgm:prSet/>
      <dgm:spPr/>
      <dgm:t>
        <a:bodyPr/>
        <a:lstStyle/>
        <a:p>
          <a:endParaRPr lang="en-GB"/>
        </a:p>
      </dgm:t>
    </dgm:pt>
    <dgm:pt modelId="{97C52EE2-FA14-4CE0-98BC-74FADFC2E127}">
      <dgm:prSet phldrT="[Text]" custT="1"/>
      <dgm:spPr/>
      <dgm:t>
        <a:bodyPr/>
        <a:lstStyle/>
        <a:p>
          <a:r>
            <a:rPr lang="en-US" sz="2000" dirty="0" smtClean="0"/>
            <a:t>e.g. Introversion/ extroversion, risk taking, tolerance of ambiguity.</a:t>
          </a:r>
          <a:endParaRPr lang="el-GR" sz="2000" dirty="0"/>
        </a:p>
      </dgm:t>
    </dgm:pt>
    <dgm:pt modelId="{58953067-EF41-4D1A-A2AD-37C49D9C6F56}" type="parTrans" cxnId="{77D59CE7-FD3A-46F8-8629-C1B178DE3D76}">
      <dgm:prSet/>
      <dgm:spPr/>
      <dgm:t>
        <a:bodyPr/>
        <a:lstStyle/>
        <a:p>
          <a:endParaRPr lang="en-GB"/>
        </a:p>
      </dgm:t>
    </dgm:pt>
    <dgm:pt modelId="{1C00E55D-0E04-44F8-B411-3B2A3FE00B73}" type="sibTrans" cxnId="{77D59CE7-FD3A-46F8-8629-C1B178DE3D76}">
      <dgm:prSet/>
      <dgm:spPr/>
      <dgm:t>
        <a:bodyPr/>
        <a:lstStyle/>
        <a:p>
          <a:endParaRPr lang="en-GB"/>
        </a:p>
      </dgm:t>
    </dgm:pt>
    <dgm:pt modelId="{4624C915-E90D-4FA7-AC1F-489B84AFE03A}">
      <dgm:prSet phldrT="[Text]" custT="1"/>
      <dgm:spPr/>
      <dgm:t>
        <a:bodyPr/>
        <a:lstStyle/>
        <a:p>
          <a:r>
            <a:rPr lang="en-US" sz="2000" dirty="0" smtClean="0"/>
            <a:t>e.g. learning styles, intelligence, learning strategies.</a:t>
          </a:r>
          <a:endParaRPr lang="el-GR" sz="2000" dirty="0"/>
        </a:p>
      </dgm:t>
    </dgm:pt>
    <dgm:pt modelId="{1AE09CFA-C19D-4D28-8715-559C749B3596}" type="parTrans" cxnId="{384E408F-0A88-4353-AC7F-81B5FC82E7E9}">
      <dgm:prSet/>
      <dgm:spPr/>
      <dgm:t>
        <a:bodyPr/>
        <a:lstStyle/>
        <a:p>
          <a:endParaRPr lang="en-GB"/>
        </a:p>
      </dgm:t>
    </dgm:pt>
    <dgm:pt modelId="{DC925FCA-B732-4EE1-9978-795B88A8BFE6}" type="sibTrans" cxnId="{384E408F-0A88-4353-AC7F-81B5FC82E7E9}">
      <dgm:prSet/>
      <dgm:spPr/>
      <dgm:t>
        <a:bodyPr/>
        <a:lstStyle/>
        <a:p>
          <a:endParaRPr lang="en-GB"/>
        </a:p>
      </dgm:t>
    </dgm:pt>
    <dgm:pt modelId="{C989509B-8964-4E15-BB8F-252DCF627EBB}" type="pres">
      <dgm:prSet presAssocID="{9279E3E6-077C-4559-946D-44DF79590B16}" presName="theList" presStyleCnt="0">
        <dgm:presLayoutVars>
          <dgm:dir/>
          <dgm:animLvl val="lvl"/>
          <dgm:resizeHandles val="exact"/>
        </dgm:presLayoutVars>
      </dgm:prSet>
      <dgm:spPr/>
      <dgm:t>
        <a:bodyPr/>
        <a:lstStyle/>
        <a:p>
          <a:endParaRPr lang="en-GB"/>
        </a:p>
      </dgm:t>
    </dgm:pt>
    <dgm:pt modelId="{6B941FDC-9A19-4FCA-BC2B-649CBEE5B085}" type="pres">
      <dgm:prSet presAssocID="{BBE75A6C-1E29-4A0E-A24A-A27051F67FB7}" presName="compNode" presStyleCnt="0"/>
      <dgm:spPr/>
    </dgm:pt>
    <dgm:pt modelId="{ADB2EA3D-9948-458A-AB67-6091BBBB894B}" type="pres">
      <dgm:prSet presAssocID="{BBE75A6C-1E29-4A0E-A24A-A27051F67FB7}" presName="aNode" presStyleLbl="bgShp" presStyleIdx="0" presStyleCnt="3"/>
      <dgm:spPr/>
      <dgm:t>
        <a:bodyPr/>
        <a:lstStyle/>
        <a:p>
          <a:endParaRPr lang="en-GB"/>
        </a:p>
      </dgm:t>
    </dgm:pt>
    <dgm:pt modelId="{6E4E7DA8-4C84-4AC3-93F9-CE32D9C3B501}" type="pres">
      <dgm:prSet presAssocID="{BBE75A6C-1E29-4A0E-A24A-A27051F67FB7}" presName="textNode" presStyleLbl="bgShp" presStyleIdx="0" presStyleCnt="3"/>
      <dgm:spPr/>
      <dgm:t>
        <a:bodyPr/>
        <a:lstStyle/>
        <a:p>
          <a:endParaRPr lang="en-GB"/>
        </a:p>
      </dgm:t>
    </dgm:pt>
    <dgm:pt modelId="{B7C1991E-57B8-494E-B54B-44BD859F4226}" type="pres">
      <dgm:prSet presAssocID="{BBE75A6C-1E29-4A0E-A24A-A27051F67FB7}" presName="compChildNode" presStyleCnt="0"/>
      <dgm:spPr/>
    </dgm:pt>
    <dgm:pt modelId="{C0A87164-C7FF-4216-83BC-9742687FEC44}" type="pres">
      <dgm:prSet presAssocID="{BBE75A6C-1E29-4A0E-A24A-A27051F67FB7}" presName="theInnerList" presStyleCnt="0"/>
      <dgm:spPr/>
    </dgm:pt>
    <dgm:pt modelId="{9E881A3B-A505-474D-BB52-4F889C7B73B8}" type="pres">
      <dgm:prSet presAssocID="{48B006CD-E041-4C01-872C-BF209FBE7CC0}" presName="childNode" presStyleLbl="node1" presStyleIdx="0" presStyleCnt="6" custScaleY="119030" custLinFactNeighborY="-37100">
        <dgm:presLayoutVars>
          <dgm:bulletEnabled val="1"/>
        </dgm:presLayoutVars>
      </dgm:prSet>
      <dgm:spPr/>
      <dgm:t>
        <a:bodyPr/>
        <a:lstStyle/>
        <a:p>
          <a:endParaRPr lang="en-GB"/>
        </a:p>
      </dgm:t>
    </dgm:pt>
    <dgm:pt modelId="{815E13AF-6F9B-413B-9B4C-9343D25332B2}" type="pres">
      <dgm:prSet presAssocID="{48B006CD-E041-4C01-872C-BF209FBE7CC0}" presName="aSpace2" presStyleCnt="0"/>
      <dgm:spPr/>
    </dgm:pt>
    <dgm:pt modelId="{C5D256FE-009B-45B0-9BA9-0D40C28C0F88}" type="pres">
      <dgm:prSet presAssocID="{03DC2F67-464D-4AF5-B85D-40C5D57FE35A}" presName="childNode" presStyleLbl="node1" presStyleIdx="1" presStyleCnt="6" custScaleY="133478">
        <dgm:presLayoutVars>
          <dgm:bulletEnabled val="1"/>
        </dgm:presLayoutVars>
      </dgm:prSet>
      <dgm:spPr/>
      <dgm:t>
        <a:bodyPr/>
        <a:lstStyle/>
        <a:p>
          <a:endParaRPr lang="en-GB"/>
        </a:p>
      </dgm:t>
    </dgm:pt>
    <dgm:pt modelId="{64743029-D36C-47CA-BFF4-4B70FBF3AE50}" type="pres">
      <dgm:prSet presAssocID="{BBE75A6C-1E29-4A0E-A24A-A27051F67FB7}" presName="aSpace" presStyleCnt="0"/>
      <dgm:spPr/>
    </dgm:pt>
    <dgm:pt modelId="{FEBE3F39-22AA-4E9E-AEC3-7CFC19DA474D}" type="pres">
      <dgm:prSet presAssocID="{445AC548-10FD-40D6-9778-EDA240793029}" presName="compNode" presStyleCnt="0"/>
      <dgm:spPr/>
    </dgm:pt>
    <dgm:pt modelId="{7C0CF8C5-E897-452C-BE99-00585DCF43C8}" type="pres">
      <dgm:prSet presAssocID="{445AC548-10FD-40D6-9778-EDA240793029}" presName="aNode" presStyleLbl="bgShp" presStyleIdx="1" presStyleCnt="3"/>
      <dgm:spPr/>
      <dgm:t>
        <a:bodyPr/>
        <a:lstStyle/>
        <a:p>
          <a:endParaRPr lang="en-GB"/>
        </a:p>
      </dgm:t>
    </dgm:pt>
    <dgm:pt modelId="{F4197B06-EAF1-48E2-88D6-C21D3CEF29BA}" type="pres">
      <dgm:prSet presAssocID="{445AC548-10FD-40D6-9778-EDA240793029}" presName="textNode" presStyleLbl="bgShp" presStyleIdx="1" presStyleCnt="3"/>
      <dgm:spPr/>
      <dgm:t>
        <a:bodyPr/>
        <a:lstStyle/>
        <a:p>
          <a:endParaRPr lang="en-GB"/>
        </a:p>
      </dgm:t>
    </dgm:pt>
    <dgm:pt modelId="{3875158C-CA43-4B94-B858-392EF988F2C3}" type="pres">
      <dgm:prSet presAssocID="{445AC548-10FD-40D6-9778-EDA240793029}" presName="compChildNode" presStyleCnt="0"/>
      <dgm:spPr/>
    </dgm:pt>
    <dgm:pt modelId="{7E18C72C-C05E-4279-8122-6C3E332D1301}" type="pres">
      <dgm:prSet presAssocID="{445AC548-10FD-40D6-9778-EDA240793029}" presName="theInnerList" presStyleCnt="0"/>
      <dgm:spPr/>
    </dgm:pt>
    <dgm:pt modelId="{6D1C6355-6A90-4569-A239-8B6EFA16687B}" type="pres">
      <dgm:prSet presAssocID="{874B380D-99B2-4F5C-9598-82DCA67582CE}" presName="childNode" presStyleLbl="node1" presStyleIdx="2" presStyleCnt="6" custScaleY="109230" custLinFactNeighborY="-35925">
        <dgm:presLayoutVars>
          <dgm:bulletEnabled val="1"/>
        </dgm:presLayoutVars>
      </dgm:prSet>
      <dgm:spPr/>
      <dgm:t>
        <a:bodyPr/>
        <a:lstStyle/>
        <a:p>
          <a:endParaRPr lang="en-GB"/>
        </a:p>
      </dgm:t>
    </dgm:pt>
    <dgm:pt modelId="{988DEB7A-11FC-4975-9B6F-9079F98185CB}" type="pres">
      <dgm:prSet presAssocID="{874B380D-99B2-4F5C-9598-82DCA67582CE}" presName="aSpace2" presStyleCnt="0"/>
      <dgm:spPr/>
    </dgm:pt>
    <dgm:pt modelId="{EB38326C-B0C5-4B39-B045-0B12BD713D99}" type="pres">
      <dgm:prSet presAssocID="{97C52EE2-FA14-4CE0-98BC-74FADFC2E127}" presName="childNode" presStyleLbl="node1" presStyleIdx="3" presStyleCnt="6" custScaleY="134875">
        <dgm:presLayoutVars>
          <dgm:bulletEnabled val="1"/>
        </dgm:presLayoutVars>
      </dgm:prSet>
      <dgm:spPr/>
      <dgm:t>
        <a:bodyPr/>
        <a:lstStyle/>
        <a:p>
          <a:endParaRPr lang="en-GB"/>
        </a:p>
      </dgm:t>
    </dgm:pt>
    <dgm:pt modelId="{2DCE3A05-0B28-4F81-8315-DC49A2EDEDBE}" type="pres">
      <dgm:prSet presAssocID="{445AC548-10FD-40D6-9778-EDA240793029}" presName="aSpace" presStyleCnt="0"/>
      <dgm:spPr/>
    </dgm:pt>
    <dgm:pt modelId="{8FB38A81-74A5-4FAE-AB64-D60C867A723B}" type="pres">
      <dgm:prSet presAssocID="{3A24870C-B811-461A-8F84-46DBD75D8C84}" presName="compNode" presStyleCnt="0"/>
      <dgm:spPr/>
    </dgm:pt>
    <dgm:pt modelId="{24693B9A-9EBA-4C75-900F-6EF341758EB4}" type="pres">
      <dgm:prSet presAssocID="{3A24870C-B811-461A-8F84-46DBD75D8C84}" presName="aNode" presStyleLbl="bgShp" presStyleIdx="2" presStyleCnt="3"/>
      <dgm:spPr/>
      <dgm:t>
        <a:bodyPr/>
        <a:lstStyle/>
        <a:p>
          <a:endParaRPr lang="en-GB"/>
        </a:p>
      </dgm:t>
    </dgm:pt>
    <dgm:pt modelId="{D8DC19BB-8B94-49D8-9399-8AE7925EE9C5}" type="pres">
      <dgm:prSet presAssocID="{3A24870C-B811-461A-8F84-46DBD75D8C84}" presName="textNode" presStyleLbl="bgShp" presStyleIdx="2" presStyleCnt="3"/>
      <dgm:spPr/>
      <dgm:t>
        <a:bodyPr/>
        <a:lstStyle/>
        <a:p>
          <a:endParaRPr lang="en-GB"/>
        </a:p>
      </dgm:t>
    </dgm:pt>
    <dgm:pt modelId="{E5BD6641-B8AE-4FFD-A328-47558B57A4FB}" type="pres">
      <dgm:prSet presAssocID="{3A24870C-B811-461A-8F84-46DBD75D8C84}" presName="compChildNode" presStyleCnt="0"/>
      <dgm:spPr/>
    </dgm:pt>
    <dgm:pt modelId="{70BE7F45-E2CB-4DD0-971F-0151B26EE735}" type="pres">
      <dgm:prSet presAssocID="{3A24870C-B811-461A-8F84-46DBD75D8C84}" presName="theInnerList" presStyleCnt="0"/>
      <dgm:spPr/>
    </dgm:pt>
    <dgm:pt modelId="{02072B02-C850-4DE7-8154-A49060E9B8FB}" type="pres">
      <dgm:prSet presAssocID="{D34D7691-C950-4C8E-85D9-A5F3AEB361BE}" presName="childNode" presStyleLbl="node1" presStyleIdx="4" presStyleCnt="6" custScaleX="102822" custScaleY="109230" custLinFactNeighborY="-35925">
        <dgm:presLayoutVars>
          <dgm:bulletEnabled val="1"/>
        </dgm:presLayoutVars>
      </dgm:prSet>
      <dgm:spPr/>
      <dgm:t>
        <a:bodyPr/>
        <a:lstStyle/>
        <a:p>
          <a:endParaRPr lang="en-GB"/>
        </a:p>
      </dgm:t>
    </dgm:pt>
    <dgm:pt modelId="{576E8519-F0F4-4829-9EBD-956DC5BA2BEF}" type="pres">
      <dgm:prSet presAssocID="{D34D7691-C950-4C8E-85D9-A5F3AEB361BE}" presName="aSpace2" presStyleCnt="0"/>
      <dgm:spPr/>
    </dgm:pt>
    <dgm:pt modelId="{5B1F7C78-4EBD-4031-8247-851298E44D1F}" type="pres">
      <dgm:prSet presAssocID="{4624C915-E90D-4FA7-AC1F-489B84AFE03A}" presName="childNode" presStyleLbl="node1" presStyleIdx="5" presStyleCnt="6" custScaleX="102822" custScaleY="134875">
        <dgm:presLayoutVars>
          <dgm:bulletEnabled val="1"/>
        </dgm:presLayoutVars>
      </dgm:prSet>
      <dgm:spPr/>
      <dgm:t>
        <a:bodyPr/>
        <a:lstStyle/>
        <a:p>
          <a:endParaRPr lang="en-GB"/>
        </a:p>
      </dgm:t>
    </dgm:pt>
  </dgm:ptLst>
  <dgm:cxnLst>
    <dgm:cxn modelId="{84DA0C38-4433-4887-900F-7946C2361A00}" srcId="{9279E3E6-077C-4559-946D-44DF79590B16}" destId="{3A24870C-B811-461A-8F84-46DBD75D8C84}" srcOrd="2" destOrd="0" parTransId="{FF572017-D162-4CDB-B47B-8A304D235C0D}" sibTransId="{821FD94E-AF10-450E-A5F6-1AF6D8DFEFFE}"/>
    <dgm:cxn modelId="{B53033AA-3227-458F-9D62-7DD12A007958}" srcId="{445AC548-10FD-40D6-9778-EDA240793029}" destId="{874B380D-99B2-4F5C-9598-82DCA67582CE}" srcOrd="0" destOrd="0" parTransId="{51E3D020-5449-4FE6-BF50-407A656ABEC0}" sibTransId="{842B1C63-3823-48C8-86CF-94402AB0DD1C}"/>
    <dgm:cxn modelId="{3E981182-4ECD-490A-B285-D5F1BB754D57}" type="presOf" srcId="{445AC548-10FD-40D6-9778-EDA240793029}" destId="{7C0CF8C5-E897-452C-BE99-00585DCF43C8}" srcOrd="0" destOrd="0" presId="urn:microsoft.com/office/officeart/2005/8/layout/lProcess2"/>
    <dgm:cxn modelId="{986F5118-657F-4FE3-B562-62456C8660CA}" srcId="{BBE75A6C-1E29-4A0E-A24A-A27051F67FB7}" destId="{03DC2F67-464D-4AF5-B85D-40C5D57FE35A}" srcOrd="1" destOrd="0" parTransId="{F4EB7E7A-41A3-42B9-B00D-5E1BBC289694}" sibTransId="{A87A972F-ADF8-4DD6-8034-4DE1DBBD4E2E}"/>
    <dgm:cxn modelId="{28B7B31F-5B80-4C4F-97ED-5313DCF390B1}" srcId="{3A24870C-B811-461A-8F84-46DBD75D8C84}" destId="{D34D7691-C950-4C8E-85D9-A5F3AEB361BE}" srcOrd="0" destOrd="0" parTransId="{0AC6ABF4-B724-4D00-BD47-04D637798BD7}" sibTransId="{997198C4-3E6E-48E1-B6E2-93BAB94370B7}"/>
    <dgm:cxn modelId="{E2D90CA4-D720-413A-A5E2-7419D5306DD4}" type="presOf" srcId="{D34D7691-C950-4C8E-85D9-A5F3AEB361BE}" destId="{02072B02-C850-4DE7-8154-A49060E9B8FB}" srcOrd="0" destOrd="0" presId="urn:microsoft.com/office/officeart/2005/8/layout/lProcess2"/>
    <dgm:cxn modelId="{BD56D259-CC32-4B18-996D-47491BB69374}" type="presOf" srcId="{874B380D-99B2-4F5C-9598-82DCA67582CE}" destId="{6D1C6355-6A90-4569-A239-8B6EFA16687B}" srcOrd="0" destOrd="0" presId="urn:microsoft.com/office/officeart/2005/8/layout/lProcess2"/>
    <dgm:cxn modelId="{A162A1A5-BB63-4637-99A2-57243F9107D9}" srcId="{9279E3E6-077C-4559-946D-44DF79590B16}" destId="{445AC548-10FD-40D6-9778-EDA240793029}" srcOrd="1" destOrd="0" parTransId="{824C343E-6126-4572-875A-04EB22373D25}" sibTransId="{735FDA8A-FD31-4EFF-9D96-CF3DB032964B}"/>
    <dgm:cxn modelId="{AEE321C8-0ECD-4B13-9CF1-8070A66B5167}" type="presOf" srcId="{BBE75A6C-1E29-4A0E-A24A-A27051F67FB7}" destId="{ADB2EA3D-9948-458A-AB67-6091BBBB894B}" srcOrd="0" destOrd="0" presId="urn:microsoft.com/office/officeart/2005/8/layout/lProcess2"/>
    <dgm:cxn modelId="{F83F47EB-F0B4-41C1-93F8-43D91C035569}" type="presOf" srcId="{03DC2F67-464D-4AF5-B85D-40C5D57FE35A}" destId="{C5D256FE-009B-45B0-9BA9-0D40C28C0F88}" srcOrd="0" destOrd="0" presId="urn:microsoft.com/office/officeart/2005/8/layout/lProcess2"/>
    <dgm:cxn modelId="{34FFD48C-C355-4BE8-907F-B939AC9842C6}" type="presOf" srcId="{3A24870C-B811-461A-8F84-46DBD75D8C84}" destId="{D8DC19BB-8B94-49D8-9399-8AE7925EE9C5}" srcOrd="1" destOrd="0" presId="urn:microsoft.com/office/officeart/2005/8/layout/lProcess2"/>
    <dgm:cxn modelId="{432F7593-9CC5-452F-B70A-AD71911D4DAD}" srcId="{BBE75A6C-1E29-4A0E-A24A-A27051F67FB7}" destId="{48B006CD-E041-4C01-872C-BF209FBE7CC0}" srcOrd="0" destOrd="0" parTransId="{743510AE-2746-4F59-ADDF-FF1D8F18B797}" sibTransId="{0FD30497-5B19-4923-A976-7898AB7B210B}"/>
    <dgm:cxn modelId="{5652A92A-6B58-49D9-81FC-1893B74D9832}" srcId="{9279E3E6-077C-4559-946D-44DF79590B16}" destId="{BBE75A6C-1E29-4A0E-A24A-A27051F67FB7}" srcOrd="0" destOrd="0" parTransId="{D566495B-A3E8-47AB-8421-1937C87B4D54}" sibTransId="{E47F0C16-3620-41DA-804B-28AB4F8F9A81}"/>
    <dgm:cxn modelId="{89C6C594-D97E-4072-998A-3AD23C8F8B68}" type="presOf" srcId="{3A24870C-B811-461A-8F84-46DBD75D8C84}" destId="{24693B9A-9EBA-4C75-900F-6EF341758EB4}" srcOrd="0" destOrd="0" presId="urn:microsoft.com/office/officeart/2005/8/layout/lProcess2"/>
    <dgm:cxn modelId="{F9D65F35-06FD-419D-8FB5-40A7A6233C9E}" type="presOf" srcId="{445AC548-10FD-40D6-9778-EDA240793029}" destId="{F4197B06-EAF1-48E2-88D6-C21D3CEF29BA}" srcOrd="1" destOrd="0" presId="urn:microsoft.com/office/officeart/2005/8/layout/lProcess2"/>
    <dgm:cxn modelId="{1CF4E232-DDC9-4A2C-BAA1-B94A79A15AEE}" type="presOf" srcId="{BBE75A6C-1E29-4A0E-A24A-A27051F67FB7}" destId="{6E4E7DA8-4C84-4AC3-93F9-CE32D9C3B501}" srcOrd="1" destOrd="0" presId="urn:microsoft.com/office/officeart/2005/8/layout/lProcess2"/>
    <dgm:cxn modelId="{384E408F-0A88-4353-AC7F-81B5FC82E7E9}" srcId="{3A24870C-B811-461A-8F84-46DBD75D8C84}" destId="{4624C915-E90D-4FA7-AC1F-489B84AFE03A}" srcOrd="1" destOrd="0" parTransId="{1AE09CFA-C19D-4D28-8715-559C749B3596}" sibTransId="{DC925FCA-B732-4EE1-9978-795B88A8BFE6}"/>
    <dgm:cxn modelId="{061A95B8-06DE-41E2-9E1A-FDDF93DAB4E1}" type="presOf" srcId="{97C52EE2-FA14-4CE0-98BC-74FADFC2E127}" destId="{EB38326C-B0C5-4B39-B045-0B12BD713D99}" srcOrd="0" destOrd="0" presId="urn:microsoft.com/office/officeart/2005/8/layout/lProcess2"/>
    <dgm:cxn modelId="{6FAFB2D5-5F5A-4A09-9ACE-3E29671F02E6}" type="presOf" srcId="{4624C915-E90D-4FA7-AC1F-489B84AFE03A}" destId="{5B1F7C78-4EBD-4031-8247-851298E44D1F}" srcOrd="0" destOrd="0" presId="urn:microsoft.com/office/officeart/2005/8/layout/lProcess2"/>
    <dgm:cxn modelId="{0ED271DE-D248-483B-97BD-0EBA9BEBB5A2}" type="presOf" srcId="{48B006CD-E041-4C01-872C-BF209FBE7CC0}" destId="{9E881A3B-A505-474D-BB52-4F889C7B73B8}" srcOrd="0" destOrd="0" presId="urn:microsoft.com/office/officeart/2005/8/layout/lProcess2"/>
    <dgm:cxn modelId="{30C07841-688A-42BB-8E01-27D91EE4F93F}" type="presOf" srcId="{9279E3E6-077C-4559-946D-44DF79590B16}" destId="{C989509B-8964-4E15-BB8F-252DCF627EBB}" srcOrd="0" destOrd="0" presId="urn:microsoft.com/office/officeart/2005/8/layout/lProcess2"/>
    <dgm:cxn modelId="{77D59CE7-FD3A-46F8-8629-C1B178DE3D76}" srcId="{445AC548-10FD-40D6-9778-EDA240793029}" destId="{97C52EE2-FA14-4CE0-98BC-74FADFC2E127}" srcOrd="1" destOrd="0" parTransId="{58953067-EF41-4D1A-A2AD-37C49D9C6F56}" sibTransId="{1C00E55D-0E04-44F8-B411-3B2A3FE00B73}"/>
    <dgm:cxn modelId="{999B4868-6B5B-4490-A7DE-EF14A39D7867}" type="presParOf" srcId="{C989509B-8964-4E15-BB8F-252DCF627EBB}" destId="{6B941FDC-9A19-4FCA-BC2B-649CBEE5B085}" srcOrd="0" destOrd="0" presId="urn:microsoft.com/office/officeart/2005/8/layout/lProcess2"/>
    <dgm:cxn modelId="{BC5C75D8-1BF5-40A2-8503-8C8C990ECB8E}" type="presParOf" srcId="{6B941FDC-9A19-4FCA-BC2B-649CBEE5B085}" destId="{ADB2EA3D-9948-458A-AB67-6091BBBB894B}" srcOrd="0" destOrd="0" presId="urn:microsoft.com/office/officeart/2005/8/layout/lProcess2"/>
    <dgm:cxn modelId="{29C9A546-7946-433E-BFE2-EFE4ED67D75D}" type="presParOf" srcId="{6B941FDC-9A19-4FCA-BC2B-649CBEE5B085}" destId="{6E4E7DA8-4C84-4AC3-93F9-CE32D9C3B501}" srcOrd="1" destOrd="0" presId="urn:microsoft.com/office/officeart/2005/8/layout/lProcess2"/>
    <dgm:cxn modelId="{E700FDD0-A3D7-4330-ADBA-5DE1A8D830B6}" type="presParOf" srcId="{6B941FDC-9A19-4FCA-BC2B-649CBEE5B085}" destId="{B7C1991E-57B8-494E-B54B-44BD859F4226}" srcOrd="2" destOrd="0" presId="urn:microsoft.com/office/officeart/2005/8/layout/lProcess2"/>
    <dgm:cxn modelId="{6515B785-F691-46F4-AD21-C2E8A21541F0}" type="presParOf" srcId="{B7C1991E-57B8-494E-B54B-44BD859F4226}" destId="{C0A87164-C7FF-4216-83BC-9742687FEC44}" srcOrd="0" destOrd="0" presId="urn:microsoft.com/office/officeart/2005/8/layout/lProcess2"/>
    <dgm:cxn modelId="{E38226DF-6C53-4DDC-973F-436C957BE6D8}" type="presParOf" srcId="{C0A87164-C7FF-4216-83BC-9742687FEC44}" destId="{9E881A3B-A505-474D-BB52-4F889C7B73B8}" srcOrd="0" destOrd="0" presId="urn:microsoft.com/office/officeart/2005/8/layout/lProcess2"/>
    <dgm:cxn modelId="{32A6F667-E837-4FF3-BE3A-FD1FAE111AD0}" type="presParOf" srcId="{C0A87164-C7FF-4216-83BC-9742687FEC44}" destId="{815E13AF-6F9B-413B-9B4C-9343D25332B2}" srcOrd="1" destOrd="0" presId="urn:microsoft.com/office/officeart/2005/8/layout/lProcess2"/>
    <dgm:cxn modelId="{A98DFF7F-A774-458E-A89F-176701152A93}" type="presParOf" srcId="{C0A87164-C7FF-4216-83BC-9742687FEC44}" destId="{C5D256FE-009B-45B0-9BA9-0D40C28C0F88}" srcOrd="2" destOrd="0" presId="urn:microsoft.com/office/officeart/2005/8/layout/lProcess2"/>
    <dgm:cxn modelId="{48406B23-16AB-4E2C-9FF8-51F10B992E5D}" type="presParOf" srcId="{C989509B-8964-4E15-BB8F-252DCF627EBB}" destId="{64743029-D36C-47CA-BFF4-4B70FBF3AE50}" srcOrd="1" destOrd="0" presId="urn:microsoft.com/office/officeart/2005/8/layout/lProcess2"/>
    <dgm:cxn modelId="{9D9FF96A-6B13-424E-BF93-15E1CBF8094B}" type="presParOf" srcId="{C989509B-8964-4E15-BB8F-252DCF627EBB}" destId="{FEBE3F39-22AA-4E9E-AEC3-7CFC19DA474D}" srcOrd="2" destOrd="0" presId="urn:microsoft.com/office/officeart/2005/8/layout/lProcess2"/>
    <dgm:cxn modelId="{3E45BA05-9170-4351-BC46-81F0BC11C5B8}" type="presParOf" srcId="{FEBE3F39-22AA-4E9E-AEC3-7CFC19DA474D}" destId="{7C0CF8C5-E897-452C-BE99-00585DCF43C8}" srcOrd="0" destOrd="0" presId="urn:microsoft.com/office/officeart/2005/8/layout/lProcess2"/>
    <dgm:cxn modelId="{EB83467D-92D8-43A0-980B-4D34456397D8}" type="presParOf" srcId="{FEBE3F39-22AA-4E9E-AEC3-7CFC19DA474D}" destId="{F4197B06-EAF1-48E2-88D6-C21D3CEF29BA}" srcOrd="1" destOrd="0" presId="urn:microsoft.com/office/officeart/2005/8/layout/lProcess2"/>
    <dgm:cxn modelId="{B6C3CD89-38C5-435B-855F-1829C0338BEA}" type="presParOf" srcId="{FEBE3F39-22AA-4E9E-AEC3-7CFC19DA474D}" destId="{3875158C-CA43-4B94-B858-392EF988F2C3}" srcOrd="2" destOrd="0" presId="urn:microsoft.com/office/officeart/2005/8/layout/lProcess2"/>
    <dgm:cxn modelId="{E504DD8F-9C2A-446B-86EE-B402ADE58E07}" type="presParOf" srcId="{3875158C-CA43-4B94-B858-392EF988F2C3}" destId="{7E18C72C-C05E-4279-8122-6C3E332D1301}" srcOrd="0" destOrd="0" presId="urn:microsoft.com/office/officeart/2005/8/layout/lProcess2"/>
    <dgm:cxn modelId="{8AAAFAB8-FAA7-4B33-9496-8ACE49663873}" type="presParOf" srcId="{7E18C72C-C05E-4279-8122-6C3E332D1301}" destId="{6D1C6355-6A90-4569-A239-8B6EFA16687B}" srcOrd="0" destOrd="0" presId="urn:microsoft.com/office/officeart/2005/8/layout/lProcess2"/>
    <dgm:cxn modelId="{17CB7126-176D-423B-A7FC-9AF854D04CC2}" type="presParOf" srcId="{7E18C72C-C05E-4279-8122-6C3E332D1301}" destId="{988DEB7A-11FC-4975-9B6F-9079F98185CB}" srcOrd="1" destOrd="0" presId="urn:microsoft.com/office/officeart/2005/8/layout/lProcess2"/>
    <dgm:cxn modelId="{342632C6-DDDE-4880-A926-2E401DD3E93C}" type="presParOf" srcId="{7E18C72C-C05E-4279-8122-6C3E332D1301}" destId="{EB38326C-B0C5-4B39-B045-0B12BD713D99}" srcOrd="2" destOrd="0" presId="urn:microsoft.com/office/officeart/2005/8/layout/lProcess2"/>
    <dgm:cxn modelId="{CC221FF0-869F-4BB9-8401-5A2BD58E0B3B}" type="presParOf" srcId="{C989509B-8964-4E15-BB8F-252DCF627EBB}" destId="{2DCE3A05-0B28-4F81-8315-DC49A2EDEDBE}" srcOrd="3" destOrd="0" presId="urn:microsoft.com/office/officeart/2005/8/layout/lProcess2"/>
    <dgm:cxn modelId="{2E529AAE-1C23-47C1-81BB-E642D2F987ED}" type="presParOf" srcId="{C989509B-8964-4E15-BB8F-252DCF627EBB}" destId="{8FB38A81-74A5-4FAE-AB64-D60C867A723B}" srcOrd="4" destOrd="0" presId="urn:microsoft.com/office/officeart/2005/8/layout/lProcess2"/>
    <dgm:cxn modelId="{37EC146E-9A0C-4706-8128-641E39813BB6}" type="presParOf" srcId="{8FB38A81-74A5-4FAE-AB64-D60C867A723B}" destId="{24693B9A-9EBA-4C75-900F-6EF341758EB4}" srcOrd="0" destOrd="0" presId="urn:microsoft.com/office/officeart/2005/8/layout/lProcess2"/>
    <dgm:cxn modelId="{83422F94-1740-47F6-9CF5-36C2CD030170}" type="presParOf" srcId="{8FB38A81-74A5-4FAE-AB64-D60C867A723B}" destId="{D8DC19BB-8B94-49D8-9399-8AE7925EE9C5}" srcOrd="1" destOrd="0" presId="urn:microsoft.com/office/officeart/2005/8/layout/lProcess2"/>
    <dgm:cxn modelId="{5AD490A2-58ED-490E-80D9-25CFD54070A6}" type="presParOf" srcId="{8FB38A81-74A5-4FAE-AB64-D60C867A723B}" destId="{E5BD6641-B8AE-4FFD-A328-47558B57A4FB}" srcOrd="2" destOrd="0" presId="urn:microsoft.com/office/officeart/2005/8/layout/lProcess2"/>
    <dgm:cxn modelId="{896E7A7B-DFB9-49A4-8DA8-35935832CCBB}" type="presParOf" srcId="{E5BD6641-B8AE-4FFD-A328-47558B57A4FB}" destId="{70BE7F45-E2CB-4DD0-971F-0151B26EE735}" srcOrd="0" destOrd="0" presId="urn:microsoft.com/office/officeart/2005/8/layout/lProcess2"/>
    <dgm:cxn modelId="{A1DD42E3-647D-4D67-B195-F832B41F8D66}" type="presParOf" srcId="{70BE7F45-E2CB-4DD0-971F-0151B26EE735}" destId="{02072B02-C850-4DE7-8154-A49060E9B8FB}" srcOrd="0" destOrd="0" presId="urn:microsoft.com/office/officeart/2005/8/layout/lProcess2"/>
    <dgm:cxn modelId="{2BD737E0-AF58-4A03-A5E7-52B2470B6739}" type="presParOf" srcId="{70BE7F45-E2CB-4DD0-971F-0151B26EE735}" destId="{576E8519-F0F4-4829-9EBD-956DC5BA2BEF}" srcOrd="1" destOrd="0" presId="urn:microsoft.com/office/officeart/2005/8/layout/lProcess2"/>
    <dgm:cxn modelId="{86C442AB-37B1-4A32-8C31-64DA205A8094}" type="presParOf" srcId="{70BE7F45-E2CB-4DD0-971F-0151B26EE735}" destId="{5B1F7C78-4EBD-4031-8247-851298E44D1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2EA3D-9948-458A-AB67-6091BBBB894B}">
      <dsp:nvSpPr>
        <dsp:cNvPr id="0" name=""/>
        <dsp:cNvSpPr/>
      </dsp:nvSpPr>
      <dsp:spPr>
        <a:xfrm>
          <a:off x="1004"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Affective</a:t>
          </a:r>
          <a:endParaRPr lang="en-GB" sz="2800" kern="1200" dirty="0"/>
        </a:p>
      </dsp:txBody>
      <dsp:txXfrm>
        <a:off x="1004" y="0"/>
        <a:ext cx="2611933" cy="1357788"/>
      </dsp:txXfrm>
    </dsp:sp>
    <dsp:sp modelId="{9E881A3B-A505-474D-BB52-4F889C7B73B8}">
      <dsp:nvSpPr>
        <dsp:cNvPr id="0" name=""/>
        <dsp:cNvSpPr/>
      </dsp:nvSpPr>
      <dsp:spPr>
        <a:xfrm>
          <a:off x="262197" y="1296083"/>
          <a:ext cx="2089546" cy="1306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emotions and feelings.</a:t>
          </a:r>
          <a:endParaRPr lang="el-GR" sz="2000" kern="1200" dirty="0"/>
        </a:p>
      </dsp:txBody>
      <dsp:txXfrm>
        <a:off x="300457" y="1334343"/>
        <a:ext cx="2013026" cy="1229783"/>
      </dsp:txXfrm>
    </dsp:sp>
    <dsp:sp modelId="{C5D256FE-009B-45B0-9BA9-0D40C28C0F88}">
      <dsp:nvSpPr>
        <dsp:cNvPr id="0" name=""/>
        <dsp:cNvSpPr/>
      </dsp:nvSpPr>
      <dsp:spPr>
        <a:xfrm>
          <a:off x="262197" y="2833866"/>
          <a:ext cx="2089546" cy="14648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motivation and attitudes.</a:t>
          </a:r>
          <a:endParaRPr lang="el-GR" sz="2000" kern="1200" dirty="0"/>
        </a:p>
      </dsp:txBody>
      <dsp:txXfrm>
        <a:off x="305101" y="2876770"/>
        <a:ext cx="2003738" cy="1379056"/>
      </dsp:txXfrm>
    </dsp:sp>
    <dsp:sp modelId="{7C0CF8C5-E897-452C-BE99-00585DCF43C8}">
      <dsp:nvSpPr>
        <dsp:cNvPr id="0" name=""/>
        <dsp:cNvSpPr/>
      </dsp:nvSpPr>
      <dsp:spPr>
        <a:xfrm>
          <a:off x="2808833"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Personality</a:t>
          </a:r>
          <a:endParaRPr lang="el-GR" sz="3900" kern="1200" dirty="0"/>
        </a:p>
      </dsp:txBody>
      <dsp:txXfrm>
        <a:off x="2808833" y="0"/>
        <a:ext cx="2611933" cy="1357788"/>
      </dsp:txXfrm>
    </dsp:sp>
    <dsp:sp modelId="{6D1C6355-6A90-4569-A239-8B6EFA16687B}">
      <dsp:nvSpPr>
        <dsp:cNvPr id="0" name=""/>
        <dsp:cNvSpPr/>
      </dsp:nvSpPr>
      <dsp:spPr>
        <a:xfrm>
          <a:off x="3070026" y="1295598"/>
          <a:ext cx="2089546"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personality traits.</a:t>
          </a:r>
          <a:endParaRPr lang="el-GR" sz="2000" kern="1200" dirty="0"/>
        </a:p>
      </dsp:txBody>
      <dsp:txXfrm>
        <a:off x="3106285" y="1331857"/>
        <a:ext cx="2017028" cy="1165461"/>
      </dsp:txXfrm>
    </dsp:sp>
    <dsp:sp modelId="{EB38326C-B0C5-4B39-B045-0B12BD713D99}">
      <dsp:nvSpPr>
        <dsp:cNvPr id="0" name=""/>
        <dsp:cNvSpPr/>
      </dsp:nvSpPr>
      <dsp:spPr>
        <a:xfrm>
          <a:off x="3070026" y="2770582"/>
          <a:ext cx="2089546"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Introversion/ extroversion, risk taking, tolerance of ambiguity.</a:t>
          </a:r>
          <a:endParaRPr lang="el-GR" sz="2000" kern="1200" dirty="0"/>
        </a:p>
      </dsp:txBody>
      <dsp:txXfrm>
        <a:off x="3114798" y="2815354"/>
        <a:ext cx="2000002" cy="1439087"/>
      </dsp:txXfrm>
    </dsp:sp>
    <dsp:sp modelId="{24693B9A-9EBA-4C75-900F-6EF341758EB4}">
      <dsp:nvSpPr>
        <dsp:cNvPr id="0" name=""/>
        <dsp:cNvSpPr/>
      </dsp:nvSpPr>
      <dsp:spPr>
        <a:xfrm>
          <a:off x="5616661"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Cognitive</a:t>
          </a:r>
          <a:endParaRPr lang="el-GR" sz="3900" kern="1200" dirty="0"/>
        </a:p>
      </dsp:txBody>
      <dsp:txXfrm>
        <a:off x="5616661" y="0"/>
        <a:ext cx="2611933" cy="1357788"/>
      </dsp:txXfrm>
    </dsp:sp>
    <dsp:sp modelId="{02072B02-C850-4DE7-8154-A49060E9B8FB}">
      <dsp:nvSpPr>
        <dsp:cNvPr id="0" name=""/>
        <dsp:cNvSpPr/>
      </dsp:nvSpPr>
      <dsp:spPr>
        <a:xfrm>
          <a:off x="5848371" y="1295598"/>
          <a:ext cx="2148513"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the mental makeup of the person. </a:t>
          </a:r>
          <a:endParaRPr lang="el-GR" sz="2000" kern="1200" dirty="0"/>
        </a:p>
      </dsp:txBody>
      <dsp:txXfrm>
        <a:off x="5884630" y="1331857"/>
        <a:ext cx="2075995" cy="1165461"/>
      </dsp:txXfrm>
    </dsp:sp>
    <dsp:sp modelId="{5B1F7C78-4EBD-4031-8247-851298E44D1F}">
      <dsp:nvSpPr>
        <dsp:cNvPr id="0" name=""/>
        <dsp:cNvSpPr/>
      </dsp:nvSpPr>
      <dsp:spPr>
        <a:xfrm>
          <a:off x="5848371" y="2770582"/>
          <a:ext cx="2148513"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learning styles, intelligence, learning strategies.</a:t>
          </a:r>
          <a:endParaRPr lang="el-GR" sz="2000" kern="1200" dirty="0"/>
        </a:p>
      </dsp:txBody>
      <dsp:txXfrm>
        <a:off x="5893143" y="2815354"/>
        <a:ext cx="2058969" cy="14390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5/10/2022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391976361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61993932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66999175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40567463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409374980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DC1317A-294E-4FCF-BBC6-CD64573BF483}"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6089836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DC1317A-294E-4FCF-BBC6-CD64573BF483}" type="datetimeFigureOut">
              <a:rPr lang="ru-RU" smtClean="0"/>
              <a:t>05.10.2022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17390967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DC1317A-294E-4FCF-BBC6-CD64573BF483}" type="datetimeFigureOut">
              <a:rPr lang="ru-RU" smtClean="0"/>
              <a:t>05.10.2022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56887960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C1317A-294E-4FCF-BBC6-CD64573BF483}" type="datetimeFigureOut">
              <a:rPr lang="ru-RU" smtClean="0"/>
              <a:t>05.10.2022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37316159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C1317A-294E-4FCF-BBC6-CD64573BF483}"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32942117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C1317A-294E-4FCF-BBC6-CD64573BF483}"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412113412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2EAB4-FE5B-46FD-AE20-ECAFF3B9301D}" type="slidenum">
              <a:rPr lang="ru-RU" smtClean="0"/>
              <a:t>‹#›</a:t>
            </a:fld>
            <a:endParaRPr lang="ru-RU"/>
          </a:p>
        </p:txBody>
      </p:sp>
    </p:spTree>
    <p:extLst>
      <p:ext uri="{BB962C8B-B14F-4D97-AF65-F5344CB8AC3E}">
        <p14:creationId xmlns:p14="http://schemas.microsoft.com/office/powerpoint/2010/main" val="21199795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Lecture 6</a:t>
            </a:r>
            <a:r>
              <a:rPr lang="en-GB" sz="2800" dirty="0" smtClean="0">
                <a:solidFill>
                  <a:srgbClr val="5075BC"/>
                </a:solidFill>
                <a:latin typeface="+mj-lt"/>
                <a:ea typeface="+mj-ea"/>
                <a:cs typeface="+mj-cs"/>
              </a:rPr>
              <a:t>: </a:t>
            </a:r>
            <a:r>
              <a:rPr lang="en-GB" sz="2800" dirty="0" smtClean="0">
                <a:solidFill>
                  <a:schemeClr val="tx1"/>
                </a:solidFill>
              </a:rPr>
              <a:t>Focus on Learning and the Language Learner </a:t>
            </a:r>
          </a:p>
          <a:p>
            <a:endParaRPr lang="en-GB" sz="20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Motivation</a:t>
            </a:r>
            <a:r>
              <a:rPr lang="el-GR" dirty="0" smtClean="0"/>
              <a:t> (3/3)</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b="1" dirty="0"/>
              <a:t>Intrinsic motivation</a:t>
            </a:r>
            <a:r>
              <a:rPr lang="en-GB" dirty="0"/>
              <a:t>: when we engage in an activity for no apparent reward but for the sake of the activity itself because it raises our self esteem and makes us feel better.</a:t>
            </a:r>
          </a:p>
          <a:p>
            <a:endParaRPr lang="en-GB" dirty="0"/>
          </a:p>
        </p:txBody>
      </p:sp>
      <p:sp>
        <p:nvSpPr>
          <p:cNvPr id="4" name="Θέση περιεχομένου 3"/>
          <p:cNvSpPr>
            <a:spLocks noGrp="1"/>
          </p:cNvSpPr>
          <p:nvPr>
            <p:ph sz="half" idx="2"/>
          </p:nvPr>
        </p:nvSpPr>
        <p:spPr/>
        <p:txBody>
          <a:bodyPr>
            <a:normAutofit/>
          </a:bodyPr>
          <a:lstStyle/>
          <a:p>
            <a:pPr marL="0" indent="0">
              <a:buNone/>
            </a:pPr>
            <a:r>
              <a:rPr lang="en-GB" b="1" dirty="0"/>
              <a:t>Extrinsic motivation</a:t>
            </a:r>
            <a:r>
              <a:rPr lang="en-GB" dirty="0"/>
              <a:t>: when we engage in an activity in anticipation for some reward from the outside and beyond </a:t>
            </a:r>
            <a:r>
              <a:rPr lang="en-GB" dirty="0" err="1"/>
              <a:t>ourself</a:t>
            </a:r>
            <a:r>
              <a:rPr lang="en-GB" dirty="0"/>
              <a:t> (money, prizes, grades, positive feedback</a:t>
            </a:r>
            <a:r>
              <a:rPr lang="en-GB" dirty="0" smtClean="0"/>
              <a:t>).</a:t>
            </a:r>
          </a:p>
          <a:p>
            <a:pPr marL="0" indent="0">
              <a:buNone/>
            </a:pPr>
            <a:r>
              <a:rPr lang="en-GB" sz="2400" dirty="0"/>
              <a:t>(</a:t>
            </a:r>
            <a:r>
              <a:rPr lang="en-US" sz="2400" dirty="0"/>
              <a:t>Gardner </a:t>
            </a:r>
            <a:r>
              <a:rPr lang="en-US" sz="2400" dirty="0" smtClean="0"/>
              <a:t>&amp; Lambert</a:t>
            </a:r>
            <a:r>
              <a:rPr lang="en-US" sz="2400" dirty="0"/>
              <a:t>, 1972)</a:t>
            </a:r>
            <a:endParaRPr lang="en-GB" sz="2400" dirty="0"/>
          </a:p>
          <a:p>
            <a:pPr marL="0" indent="0">
              <a:buNone/>
            </a:pPr>
            <a:endParaRPr lang="en-GB" dirty="0"/>
          </a:p>
          <a:p>
            <a:endParaRPr lang="en-GB" dirty="0"/>
          </a:p>
        </p:txBody>
      </p:sp>
    </p:spTree>
    <p:extLst>
      <p:ext uri="{BB962C8B-B14F-4D97-AF65-F5344CB8AC3E}">
        <p14:creationId xmlns:p14="http://schemas.microsoft.com/office/powerpoint/2010/main" val="2879816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Motivation: Research findings</a:t>
            </a:r>
            <a:endParaRPr lang="en-GB" dirty="0"/>
          </a:p>
        </p:txBody>
      </p:sp>
      <p:sp>
        <p:nvSpPr>
          <p:cNvPr id="3" name="Θέση περιεχομένου 2"/>
          <p:cNvSpPr>
            <a:spLocks noGrp="1"/>
          </p:cNvSpPr>
          <p:nvPr>
            <p:ph idx="1"/>
          </p:nvPr>
        </p:nvSpPr>
        <p:spPr/>
        <p:txBody>
          <a:bodyPr>
            <a:noAutofit/>
          </a:bodyPr>
          <a:lstStyle/>
          <a:p>
            <a:r>
              <a:rPr lang="en-GB" dirty="0"/>
              <a:t>Both </a:t>
            </a:r>
            <a:r>
              <a:rPr lang="en-GB" b="1" dirty="0"/>
              <a:t>integrative</a:t>
            </a:r>
            <a:r>
              <a:rPr lang="en-GB" dirty="0"/>
              <a:t> and </a:t>
            </a:r>
            <a:r>
              <a:rPr lang="en-GB" b="1" dirty="0"/>
              <a:t>instrumental</a:t>
            </a:r>
            <a:r>
              <a:rPr lang="en-GB" dirty="0"/>
              <a:t> types of motivation are related to success in L2 learning. Most L2 learning situations involve a mixture of each type of motivation.</a:t>
            </a:r>
          </a:p>
          <a:p>
            <a:r>
              <a:rPr lang="en-GB" dirty="0"/>
              <a:t>Research strongly </a:t>
            </a:r>
            <a:r>
              <a:rPr lang="en-GB" dirty="0" smtClean="0"/>
              <a:t>favours </a:t>
            </a:r>
            <a:r>
              <a:rPr lang="en-GB" b="1" dirty="0"/>
              <a:t>intrinsic motivation</a:t>
            </a:r>
            <a:r>
              <a:rPr lang="en-GB" dirty="0"/>
              <a:t>, especially for long-term retention. Intrinsically motivated learners are striving for excellence, autonomy, and self-actualization.</a:t>
            </a:r>
          </a:p>
          <a:p>
            <a:endParaRPr lang="en-GB" dirty="0"/>
          </a:p>
          <a:p>
            <a:endParaRPr lang="en-GB" dirty="0"/>
          </a:p>
        </p:txBody>
      </p:sp>
    </p:spTree>
    <p:extLst>
      <p:ext uri="{BB962C8B-B14F-4D97-AF65-F5344CB8AC3E}">
        <p14:creationId xmlns:p14="http://schemas.microsoft.com/office/powerpoint/2010/main" val="3505728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Motivating students in the classroom</a:t>
            </a:r>
            <a:endParaRPr lang="en-GB" dirty="0"/>
          </a:p>
        </p:txBody>
      </p:sp>
      <p:sp>
        <p:nvSpPr>
          <p:cNvPr id="3" name="Θέση περιεχομένου 2"/>
          <p:cNvSpPr>
            <a:spLocks noGrp="1"/>
          </p:cNvSpPr>
          <p:nvPr>
            <p:ph idx="1"/>
          </p:nvPr>
        </p:nvSpPr>
        <p:spPr/>
        <p:txBody>
          <a:bodyPr>
            <a:noAutofit/>
          </a:bodyPr>
          <a:lstStyle/>
          <a:p>
            <a:r>
              <a:rPr lang="en-GB" sz="2800" dirty="0"/>
              <a:t>The </a:t>
            </a:r>
            <a:r>
              <a:rPr lang="en-GB" sz="2800" b="1" dirty="0"/>
              <a:t>content</a:t>
            </a:r>
            <a:r>
              <a:rPr lang="en-GB" sz="2800" dirty="0"/>
              <a:t> needs to be </a:t>
            </a:r>
            <a:r>
              <a:rPr lang="en-GB" sz="2800" b="1" dirty="0"/>
              <a:t>relevant to their age and level of ability</a:t>
            </a:r>
            <a:r>
              <a:rPr lang="en-GB" sz="2800" dirty="0"/>
              <a:t>, and the learning </a:t>
            </a:r>
            <a:r>
              <a:rPr lang="en-GB" sz="2800" b="1" dirty="0"/>
              <a:t>goals</a:t>
            </a:r>
            <a:r>
              <a:rPr lang="en-GB" sz="2800" dirty="0"/>
              <a:t> need to be </a:t>
            </a:r>
            <a:r>
              <a:rPr lang="en-GB" sz="2800" b="1" dirty="0"/>
              <a:t>challenging yet manageable and clear</a:t>
            </a:r>
            <a:r>
              <a:rPr lang="en-GB" sz="2800" dirty="0"/>
              <a:t>.</a:t>
            </a:r>
          </a:p>
          <a:p>
            <a:r>
              <a:rPr lang="en-GB" sz="2800" b="1" dirty="0"/>
              <a:t>Varying</a:t>
            </a:r>
            <a:r>
              <a:rPr lang="en-GB" sz="2800" dirty="0"/>
              <a:t> the activities, tasks, and materials to increase students’ interest levels.</a:t>
            </a:r>
          </a:p>
          <a:p>
            <a:r>
              <a:rPr lang="en-GB" sz="2800" dirty="0"/>
              <a:t>Using </a:t>
            </a:r>
            <a:r>
              <a:rPr lang="en-GB" sz="2800" b="1" dirty="0"/>
              <a:t>cooperative</a:t>
            </a:r>
            <a:r>
              <a:rPr lang="en-GB" sz="2800" dirty="0"/>
              <a:t> rather than competitive goals to increase students’ </a:t>
            </a:r>
            <a:r>
              <a:rPr lang="en-GB" sz="2800" b="1" dirty="0"/>
              <a:t>self-confidence</a:t>
            </a:r>
            <a:r>
              <a:rPr lang="en-GB" sz="2800" dirty="0"/>
              <a:t>. </a:t>
            </a:r>
          </a:p>
          <a:p>
            <a:r>
              <a:rPr lang="en-GB" sz="2800" b="1" dirty="0"/>
              <a:t>Cultural and age differences </a:t>
            </a:r>
            <a:r>
              <a:rPr lang="en-GB" sz="2800" dirty="0"/>
              <a:t>will determine the most appropriate way for teachers to motivate students.</a:t>
            </a:r>
          </a:p>
          <a:p>
            <a:endParaRPr lang="en-GB" sz="2800" dirty="0"/>
          </a:p>
        </p:txBody>
      </p:sp>
    </p:spTree>
    <p:extLst>
      <p:ext uri="{BB962C8B-B14F-4D97-AF65-F5344CB8AC3E}">
        <p14:creationId xmlns:p14="http://schemas.microsoft.com/office/powerpoint/2010/main" val="3369008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(1/3)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the target language people (reference group</a:t>
            </a:r>
            <a:r>
              <a:rPr lang="en-GB" b="1" dirty="0" smtClean="0"/>
              <a:t>)</a:t>
            </a:r>
            <a:r>
              <a:rPr lang="el-GR" b="1" dirty="0"/>
              <a:t>:</a:t>
            </a:r>
            <a:r>
              <a:rPr lang="en-GB" b="1" dirty="0" smtClean="0"/>
              <a:t> </a:t>
            </a:r>
          </a:p>
          <a:p>
            <a:pPr marL="0" indent="0">
              <a:buNone/>
            </a:pPr>
            <a:r>
              <a:rPr lang="en-GB" dirty="0" smtClean="0"/>
              <a:t>Positive </a:t>
            </a:r>
            <a:r>
              <a:rPr lang="en-GB" dirty="0"/>
              <a:t>attitudes will make language learning more enjoyable and effective. If you dislike the reference group you may resist learning their language.</a:t>
            </a:r>
          </a:p>
          <a:p>
            <a:endParaRPr lang="en-GB" dirty="0"/>
          </a:p>
        </p:txBody>
      </p:sp>
    </p:spTree>
    <p:extLst>
      <p:ext uri="{BB962C8B-B14F-4D97-AF65-F5344CB8AC3E}">
        <p14:creationId xmlns:p14="http://schemas.microsoft.com/office/powerpoint/2010/main" val="3439170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(2/3)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your </a:t>
            </a:r>
            <a:r>
              <a:rPr lang="en-GB" b="1" dirty="0" smtClean="0"/>
              <a:t>country</a:t>
            </a:r>
            <a:r>
              <a:rPr lang="el-GR" b="1" dirty="0" smtClean="0"/>
              <a:t>:</a:t>
            </a:r>
            <a:r>
              <a:rPr lang="en-GB" b="1" dirty="0" smtClean="0"/>
              <a:t> </a:t>
            </a:r>
          </a:p>
          <a:p>
            <a:pPr marL="0" indent="0">
              <a:buNone/>
            </a:pPr>
            <a:r>
              <a:rPr lang="en-GB" b="1" dirty="0" smtClean="0"/>
              <a:t>Ethnocentricity</a:t>
            </a:r>
            <a:r>
              <a:rPr lang="en-GB" dirty="0"/>
              <a:t>: a belief in the superiority of your own </a:t>
            </a:r>
            <a:r>
              <a:rPr lang="en-GB" dirty="0" smtClean="0"/>
              <a:t>country.</a:t>
            </a:r>
          </a:p>
          <a:p>
            <a:pPr marL="0" indent="0">
              <a:buNone/>
            </a:pPr>
            <a:r>
              <a:rPr lang="en-GB" dirty="0" smtClean="0"/>
              <a:t>If </a:t>
            </a:r>
            <a:r>
              <a:rPr lang="en-GB" dirty="0"/>
              <a:t>you are ethnocentric you believe that other people should learn your language and not you theirs.</a:t>
            </a:r>
          </a:p>
          <a:p>
            <a:endParaRPr lang="en-GB" dirty="0"/>
          </a:p>
        </p:txBody>
      </p:sp>
    </p:spTree>
    <p:extLst>
      <p:ext uri="{BB962C8B-B14F-4D97-AF65-F5344CB8AC3E}">
        <p14:creationId xmlns:p14="http://schemas.microsoft.com/office/powerpoint/2010/main" val="3770150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b="1" dirty="0" smtClean="0"/>
              <a:t>Anomie</a:t>
            </a:r>
            <a:r>
              <a:rPr lang="el-GR" b="1" dirty="0"/>
              <a:t>:</a:t>
            </a:r>
            <a:endParaRPr lang="en-GB" dirty="0"/>
          </a:p>
          <a:p>
            <a:pPr marL="0" indent="0">
              <a:buNone/>
            </a:pPr>
            <a:r>
              <a:rPr lang="en-GB" dirty="0" smtClean="0"/>
              <a:t>Feeling </a:t>
            </a:r>
            <a:r>
              <a:rPr lang="en-GB" dirty="0"/>
              <a:t>a lack of attachment to your own country. Many individuals yearn to be a part of another country and to be living somewhere else. If that somewhere else happens to speak the language you are learning, you will be strongly motivated to learn the </a:t>
            </a:r>
            <a:r>
              <a:rPr lang="en-GB" dirty="0" smtClean="0"/>
              <a:t>language.</a:t>
            </a:r>
          </a:p>
          <a:p>
            <a:pPr marL="0" indent="0">
              <a:buNone/>
            </a:pPr>
            <a:r>
              <a:rPr lang="en-GB" dirty="0" smtClean="0"/>
              <a:t>(Remember </a:t>
            </a:r>
            <a:r>
              <a:rPr lang="en-GB" dirty="0" err="1" smtClean="0"/>
              <a:t>Schumman’s</a:t>
            </a:r>
            <a:r>
              <a:rPr lang="en-GB" dirty="0" smtClean="0"/>
              <a:t> Acculturation Theory?)</a:t>
            </a:r>
            <a:endParaRPr lang="en-GB" dirty="0"/>
          </a:p>
          <a:p>
            <a:endParaRPr lang="en-GB" dirty="0"/>
          </a:p>
        </p:txBody>
      </p:sp>
    </p:spTree>
    <p:extLst>
      <p:ext uri="{BB962C8B-B14F-4D97-AF65-F5344CB8AC3E}">
        <p14:creationId xmlns:p14="http://schemas.microsoft.com/office/powerpoint/2010/main" val="879449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Personality</a:t>
            </a:r>
            <a:r>
              <a:rPr lang="el-GR" dirty="0" smtClean="0"/>
              <a:t> </a:t>
            </a:r>
            <a:r>
              <a:rPr lang="en-GB" dirty="0" smtClean="0"/>
              <a:t>variables</a:t>
            </a:r>
            <a:endParaRPr lang="en-GB" dirty="0"/>
          </a:p>
        </p:txBody>
      </p:sp>
    </p:spTree>
    <p:extLst>
      <p:ext uri="{BB962C8B-B14F-4D97-AF65-F5344CB8AC3E}">
        <p14:creationId xmlns:p14="http://schemas.microsoft.com/office/powerpoint/2010/main" val="4121173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Personality characteristics</a:t>
            </a:r>
            <a:endParaRPr lang="en-GB" dirty="0"/>
          </a:p>
        </p:txBody>
      </p:sp>
      <p:sp>
        <p:nvSpPr>
          <p:cNvPr id="3" name="Θέση περιεχομένου 2"/>
          <p:cNvSpPr>
            <a:spLocks noGrp="1"/>
          </p:cNvSpPr>
          <p:nvPr>
            <p:ph idx="1"/>
          </p:nvPr>
        </p:nvSpPr>
        <p:spPr/>
        <p:txBody>
          <a:bodyPr/>
          <a:lstStyle/>
          <a:p>
            <a:pPr marL="0" indent="0">
              <a:buNone/>
            </a:pPr>
            <a:r>
              <a:rPr lang="en-GB" dirty="0"/>
              <a:t>There are a number of personality characteristics that may affect L2 learning, such </a:t>
            </a:r>
            <a:r>
              <a:rPr lang="en-GB" dirty="0" smtClean="0"/>
              <a:t>as:</a:t>
            </a:r>
            <a:endParaRPr lang="en-GB" dirty="0"/>
          </a:p>
          <a:p>
            <a:r>
              <a:rPr lang="en-GB" dirty="0"/>
              <a:t>Extroversion vs. </a:t>
            </a:r>
            <a:r>
              <a:rPr lang="en-GB" dirty="0" smtClean="0"/>
              <a:t>introversion,</a:t>
            </a:r>
            <a:endParaRPr lang="en-GB" dirty="0"/>
          </a:p>
          <a:p>
            <a:r>
              <a:rPr lang="en-GB" dirty="0"/>
              <a:t>Inhibition vs. </a:t>
            </a:r>
            <a:r>
              <a:rPr lang="en-GB" dirty="0" smtClean="0"/>
              <a:t>risk-taking,</a:t>
            </a:r>
            <a:endParaRPr lang="en-GB" dirty="0"/>
          </a:p>
          <a:p>
            <a:r>
              <a:rPr lang="en-GB" dirty="0"/>
              <a:t>Tolerance of </a:t>
            </a:r>
            <a:r>
              <a:rPr lang="en-GB" dirty="0" smtClean="0"/>
              <a:t>ambiguity.</a:t>
            </a:r>
            <a:endParaRPr lang="en-GB" dirty="0"/>
          </a:p>
          <a:p>
            <a:endParaRPr lang="en-GB" dirty="0"/>
          </a:p>
        </p:txBody>
      </p:sp>
    </p:spTree>
    <p:extLst>
      <p:ext uri="{BB962C8B-B14F-4D97-AF65-F5344CB8AC3E}">
        <p14:creationId xmlns:p14="http://schemas.microsoft.com/office/powerpoint/2010/main" val="3764835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altLang="en-US" dirty="0" smtClean="0"/>
              <a:t>Introversion/extroversion</a:t>
            </a:r>
            <a:endParaRPr lang="en-GB" dirty="0"/>
          </a:p>
        </p:txBody>
      </p:sp>
      <p:sp>
        <p:nvSpPr>
          <p:cNvPr id="8" name="Θέση κειμένου 7"/>
          <p:cNvSpPr>
            <a:spLocks noGrp="1"/>
          </p:cNvSpPr>
          <p:nvPr>
            <p:ph type="body" idx="1"/>
          </p:nvPr>
        </p:nvSpPr>
        <p:spPr/>
        <p:txBody>
          <a:bodyPr/>
          <a:lstStyle/>
          <a:p>
            <a:r>
              <a:rPr lang="en-GB" dirty="0" smtClean="0"/>
              <a:t>Extroverts </a:t>
            </a:r>
            <a:endParaRPr lang="en-GB" dirty="0"/>
          </a:p>
        </p:txBody>
      </p:sp>
      <p:sp>
        <p:nvSpPr>
          <p:cNvPr id="9" name="Θέση περιεχομένου 8"/>
          <p:cNvSpPr>
            <a:spLocks noGrp="1"/>
          </p:cNvSpPr>
          <p:nvPr>
            <p:ph sz="half" idx="2"/>
          </p:nvPr>
        </p:nvSpPr>
        <p:spPr/>
        <p:txBody>
          <a:bodyPr>
            <a:noAutofit/>
          </a:bodyPr>
          <a:lstStyle/>
          <a:p>
            <a:pPr marL="0" lvl="0" indent="0">
              <a:buNone/>
            </a:pPr>
            <a:r>
              <a:rPr lang="en-GB" sz="2200" dirty="0" smtClean="0"/>
              <a:t>Are sociable person, do not like studying by themselves, like the company of other people. They always have a ready answer and like change. Extroverts find difficulty concentrating, are easily distracted from study but like taking part in conversations and seek to expose themselves to input and do not fear producing output.</a:t>
            </a:r>
            <a:endParaRPr lang="en-GB" sz="2200" dirty="0"/>
          </a:p>
        </p:txBody>
      </p:sp>
      <p:sp>
        <p:nvSpPr>
          <p:cNvPr id="10" name="Θέση κειμένου 9"/>
          <p:cNvSpPr>
            <a:spLocks noGrp="1"/>
          </p:cNvSpPr>
          <p:nvPr>
            <p:ph type="body" sz="quarter" idx="3"/>
          </p:nvPr>
        </p:nvSpPr>
        <p:spPr/>
        <p:txBody>
          <a:bodyPr/>
          <a:lstStyle/>
          <a:p>
            <a:pPr lvl="0"/>
            <a:r>
              <a:rPr lang="en-GB" dirty="0" smtClean="0"/>
              <a:t>Introverts</a:t>
            </a:r>
            <a:endParaRPr lang="en-GB" dirty="0"/>
          </a:p>
        </p:txBody>
      </p:sp>
      <p:sp>
        <p:nvSpPr>
          <p:cNvPr id="11" name="Θέση περιεχομένου 10"/>
          <p:cNvSpPr>
            <a:spLocks noGrp="1"/>
          </p:cNvSpPr>
          <p:nvPr>
            <p:ph sz="quarter" idx="4"/>
          </p:nvPr>
        </p:nvSpPr>
        <p:spPr/>
        <p:txBody>
          <a:bodyPr/>
          <a:lstStyle/>
          <a:p>
            <a:pPr marL="0" lvl="0" indent="0">
              <a:buNone/>
            </a:pPr>
            <a:r>
              <a:rPr lang="en-GB" dirty="0" smtClean="0"/>
              <a:t>Are quiet, fond of books rather than people, reserved and distant. They tend to plan ahead, do not like change and do not like acting on impulse. </a:t>
            </a:r>
            <a:endParaRPr lang="en-GB" dirty="0"/>
          </a:p>
        </p:txBody>
      </p:sp>
    </p:spTree>
    <p:extLst>
      <p:ext uri="{BB962C8B-B14F-4D97-AF65-F5344CB8AC3E}">
        <p14:creationId xmlns:p14="http://schemas.microsoft.com/office/powerpoint/2010/main" val="515702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Inhibition vs. risk-taking</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pPr>
              <a:spcBef>
                <a:spcPts val="1000"/>
              </a:spcBef>
            </a:pPr>
            <a:r>
              <a:rPr lang="en-GB" sz="2700" dirty="0"/>
              <a:t>It has been suggested that </a:t>
            </a:r>
            <a:r>
              <a:rPr lang="en-GB" sz="2700" b="1" dirty="0"/>
              <a:t>inhibition discourages risk-taking</a:t>
            </a:r>
            <a:r>
              <a:rPr lang="en-GB" sz="2700" dirty="0"/>
              <a:t>, which is necessary for progress in language learning.</a:t>
            </a:r>
          </a:p>
          <a:p>
            <a:pPr>
              <a:spcBef>
                <a:spcPts val="1000"/>
              </a:spcBef>
            </a:pPr>
            <a:r>
              <a:rPr lang="en-GB" sz="2700" dirty="0"/>
              <a:t>Inhibition is often considered to be a particular problem for </a:t>
            </a:r>
            <a:r>
              <a:rPr lang="en-GB" sz="2700" b="1" dirty="0"/>
              <a:t>adolescents</a:t>
            </a:r>
            <a:r>
              <a:rPr lang="en-GB" sz="2700" dirty="0"/>
              <a:t>, who are </a:t>
            </a:r>
            <a:r>
              <a:rPr lang="en-GB" sz="2700" b="1" dirty="0"/>
              <a:t>more self-conscious </a:t>
            </a:r>
            <a:r>
              <a:rPr lang="en-GB" sz="2700" dirty="0"/>
              <a:t>than younger learners.</a:t>
            </a:r>
          </a:p>
          <a:p>
            <a:pPr>
              <a:spcBef>
                <a:spcPts val="1000"/>
              </a:spcBef>
            </a:pPr>
            <a:r>
              <a:rPr lang="en-GB" sz="2700" b="1" dirty="0"/>
              <a:t>Inhibition</a:t>
            </a:r>
            <a:r>
              <a:rPr lang="en-GB" sz="2700" dirty="0"/>
              <a:t> is a </a:t>
            </a:r>
            <a:r>
              <a:rPr lang="en-GB" sz="2700" b="1" dirty="0"/>
              <a:t>negative force</a:t>
            </a:r>
            <a:r>
              <a:rPr lang="en-GB" sz="2700" dirty="0"/>
              <a:t>, at least for second language </a:t>
            </a:r>
            <a:r>
              <a:rPr lang="en-GB" sz="2700" b="1" dirty="0"/>
              <a:t>pronunciation</a:t>
            </a:r>
            <a:r>
              <a:rPr lang="en-GB" sz="2700" dirty="0"/>
              <a:t> performance.</a:t>
            </a:r>
          </a:p>
          <a:p>
            <a:pPr>
              <a:spcBef>
                <a:spcPts val="1000"/>
              </a:spcBef>
            </a:pPr>
            <a:r>
              <a:rPr lang="en-GB" sz="2700" dirty="0" smtClean="0"/>
              <a:t>Inhibition </a:t>
            </a:r>
            <a:r>
              <a:rPr lang="en-GB" sz="2700" dirty="0"/>
              <a:t>may have more influence in </a:t>
            </a:r>
            <a:r>
              <a:rPr lang="en-GB" sz="2700" b="1" dirty="0"/>
              <a:t>language</a:t>
            </a:r>
            <a:r>
              <a:rPr lang="en-GB" sz="2700" dirty="0"/>
              <a:t> </a:t>
            </a:r>
            <a:r>
              <a:rPr lang="en-GB" sz="2700" b="1" dirty="0"/>
              <a:t>performance</a:t>
            </a:r>
            <a:r>
              <a:rPr lang="en-GB" sz="2700" dirty="0"/>
              <a:t> than in language learning. </a:t>
            </a:r>
          </a:p>
          <a:p>
            <a:pPr>
              <a:spcBef>
                <a:spcPts val="1000"/>
              </a:spcBef>
            </a:pPr>
            <a:endParaRPr lang="en-GB" sz="2700" dirty="0"/>
          </a:p>
        </p:txBody>
      </p:sp>
    </p:spTree>
    <p:extLst>
      <p:ext uri="{BB962C8B-B14F-4D97-AF65-F5344CB8AC3E}">
        <p14:creationId xmlns:p14="http://schemas.microsoft.com/office/powerpoint/2010/main" val="936589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(1/3)</a:t>
            </a:r>
            <a:endParaRPr lang="en-GB" dirty="0"/>
          </a:p>
        </p:txBody>
      </p:sp>
      <p:sp>
        <p:nvSpPr>
          <p:cNvPr id="3" name="Θέση περιεχομένου 2"/>
          <p:cNvSpPr>
            <a:spLocks noGrp="1"/>
          </p:cNvSpPr>
          <p:nvPr>
            <p:ph idx="1"/>
          </p:nvPr>
        </p:nvSpPr>
        <p:spPr/>
        <p:txBody>
          <a:bodyPr>
            <a:noAutofit/>
          </a:bodyPr>
          <a:lstStyle/>
          <a:p>
            <a:r>
              <a:rPr lang="en-GB" sz="3000" dirty="0"/>
              <a:t>Are there personal characteristics that make one learner more successful than another?</a:t>
            </a:r>
          </a:p>
          <a:p>
            <a:r>
              <a:rPr lang="en-GB" sz="3000" dirty="0"/>
              <a:t>In your experience, as an English learner, which characteristics seem to you most likely to be associated with success in L2 acquisition? </a:t>
            </a:r>
          </a:p>
          <a:p>
            <a:r>
              <a:rPr lang="en-GB" sz="3000" dirty="0"/>
              <a:t>Then share your opinion with your group members. Find three most important and three least important learner characteristics</a:t>
            </a:r>
            <a:r>
              <a:rPr lang="en-GB" sz="3000" dirty="0" smtClean="0"/>
              <a:t>.</a:t>
            </a:r>
            <a:endParaRPr lang="en-GB" sz="3000" dirty="0"/>
          </a:p>
        </p:txBody>
      </p:sp>
    </p:spTree>
    <p:extLst>
      <p:ext uri="{BB962C8B-B14F-4D97-AF65-F5344CB8AC3E}">
        <p14:creationId xmlns:p14="http://schemas.microsoft.com/office/powerpoint/2010/main" val="1163944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(1/2)</a:t>
            </a:r>
            <a:endParaRPr lang="en-GB" dirty="0"/>
          </a:p>
        </p:txBody>
      </p:sp>
      <p:sp>
        <p:nvSpPr>
          <p:cNvPr id="3" name="Θέση περιεχομένου 2"/>
          <p:cNvSpPr>
            <a:spLocks noGrp="1"/>
          </p:cNvSpPr>
          <p:nvPr>
            <p:ph idx="1"/>
          </p:nvPr>
        </p:nvSpPr>
        <p:spPr/>
        <p:txBody>
          <a:bodyPr>
            <a:noAutofit/>
          </a:bodyPr>
          <a:lstStyle/>
          <a:p>
            <a:r>
              <a:rPr lang="en-GB" dirty="0"/>
              <a:t>Relates to your willingness to tolerate ideas and propositions that run counter to your own belief system or structure of knowledge.</a:t>
            </a:r>
          </a:p>
          <a:p>
            <a:r>
              <a:rPr lang="en-GB" b="1" dirty="0"/>
              <a:t>Intolerance of ambiguity</a:t>
            </a:r>
            <a:r>
              <a:rPr lang="en-GB" dirty="0"/>
              <a:t>: tendency to perceive ambiguous situations as sources of threat. Intolerant individuals are close minded, dogmatic and tend to reject ideas that do not fit into their cognitive organisation</a:t>
            </a:r>
            <a:r>
              <a:rPr lang="en-GB" dirty="0" smtClean="0"/>
              <a:t>.</a:t>
            </a:r>
            <a:endParaRPr lang="en-GB" dirty="0"/>
          </a:p>
        </p:txBody>
      </p:sp>
    </p:spTree>
    <p:extLst>
      <p:ext uri="{BB962C8B-B14F-4D97-AF65-F5344CB8AC3E}">
        <p14:creationId xmlns:p14="http://schemas.microsoft.com/office/powerpoint/2010/main" val="1960026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(2/2)</a:t>
            </a:r>
            <a:endParaRPr lang="en-GB" dirty="0"/>
          </a:p>
        </p:txBody>
      </p:sp>
      <p:sp>
        <p:nvSpPr>
          <p:cNvPr id="3" name="Θέση περιεχομένου 2"/>
          <p:cNvSpPr>
            <a:spLocks noGrp="1"/>
          </p:cNvSpPr>
          <p:nvPr>
            <p:ph idx="1"/>
          </p:nvPr>
        </p:nvSpPr>
        <p:spPr/>
        <p:txBody>
          <a:bodyPr/>
          <a:lstStyle/>
          <a:p>
            <a:r>
              <a:rPr lang="en-GB" altLang="en-US" dirty="0" smtClean="0"/>
              <a:t>A language learner is confronted with many stimuli, many of which are ambiguous: persons with a low tolerance of ambiguity experience frustration and diminished performance. They make frequent appeals to authority.</a:t>
            </a:r>
            <a:endParaRPr lang="en-GB" altLang="en-US" dirty="0"/>
          </a:p>
        </p:txBody>
      </p:sp>
    </p:spTree>
    <p:extLst>
      <p:ext uri="{BB962C8B-B14F-4D97-AF65-F5344CB8AC3E}">
        <p14:creationId xmlns:p14="http://schemas.microsoft.com/office/powerpoint/2010/main" val="40943083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What does research have to say?</a:t>
            </a:r>
            <a:endParaRPr lang="en-GB" dirty="0"/>
          </a:p>
        </p:txBody>
      </p:sp>
      <p:sp>
        <p:nvSpPr>
          <p:cNvPr id="3" name="Θέση περιεχομένου 2"/>
          <p:cNvSpPr>
            <a:spLocks noGrp="1"/>
          </p:cNvSpPr>
          <p:nvPr>
            <p:ph idx="1"/>
          </p:nvPr>
        </p:nvSpPr>
        <p:spPr/>
        <p:txBody>
          <a:bodyPr/>
          <a:lstStyle/>
          <a:p>
            <a:r>
              <a:rPr lang="en-GB" dirty="0"/>
              <a:t>Personality variables seem to be a major factor </a:t>
            </a:r>
            <a:r>
              <a:rPr lang="en-GB" b="1" dirty="0"/>
              <a:t>only</a:t>
            </a:r>
            <a:r>
              <a:rPr lang="en-GB" dirty="0"/>
              <a:t> in the acquisition of </a:t>
            </a:r>
            <a:r>
              <a:rPr lang="en-GB" b="1" dirty="0"/>
              <a:t>conversational skills</a:t>
            </a:r>
            <a:r>
              <a:rPr lang="en-GB" dirty="0"/>
              <a:t>, </a:t>
            </a:r>
            <a:r>
              <a:rPr lang="en-GB" b="1" dirty="0"/>
              <a:t>not</a:t>
            </a:r>
            <a:r>
              <a:rPr lang="en-GB" dirty="0"/>
              <a:t> in the acquisition of </a:t>
            </a:r>
            <a:r>
              <a:rPr lang="en-GB" b="1" dirty="0"/>
              <a:t>literacy or academic skills</a:t>
            </a:r>
            <a:r>
              <a:rPr lang="en-GB" dirty="0"/>
              <a:t>.</a:t>
            </a:r>
          </a:p>
          <a:p>
            <a:endParaRPr lang="en-GB" dirty="0"/>
          </a:p>
        </p:txBody>
      </p:sp>
    </p:spTree>
    <p:extLst>
      <p:ext uri="{BB962C8B-B14F-4D97-AF65-F5344CB8AC3E}">
        <p14:creationId xmlns:p14="http://schemas.microsoft.com/office/powerpoint/2010/main" val="1824006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Cognitive variables</a:t>
            </a:r>
            <a:endParaRPr lang="en-GB" dirty="0"/>
          </a:p>
        </p:txBody>
      </p:sp>
    </p:spTree>
    <p:extLst>
      <p:ext uri="{BB962C8B-B14F-4D97-AF65-F5344CB8AC3E}">
        <p14:creationId xmlns:p14="http://schemas.microsoft.com/office/powerpoint/2010/main" val="1273333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Learning Styles</a:t>
            </a:r>
            <a:endParaRPr lang="en-GB" dirty="0"/>
          </a:p>
        </p:txBody>
      </p:sp>
      <p:sp>
        <p:nvSpPr>
          <p:cNvPr id="3" name="Θέση περιεχομένου 2"/>
          <p:cNvSpPr>
            <a:spLocks noGrp="1"/>
          </p:cNvSpPr>
          <p:nvPr>
            <p:ph idx="1"/>
          </p:nvPr>
        </p:nvSpPr>
        <p:spPr/>
        <p:txBody>
          <a:bodyPr/>
          <a:lstStyle/>
          <a:p>
            <a:pPr marL="0" indent="0">
              <a:buNone/>
            </a:pPr>
            <a:r>
              <a:rPr lang="en-GB" dirty="0"/>
              <a:t>Learning style refers to an individual’s natural, habitual, and preferred way of absorbing, processing, and retaining new information and skills (</a:t>
            </a:r>
            <a:r>
              <a:rPr lang="en-GB" dirty="0" smtClean="0"/>
              <a:t>Reid</a:t>
            </a:r>
            <a:r>
              <a:rPr lang="el-GR" dirty="0" smtClean="0"/>
              <a:t>,</a:t>
            </a:r>
            <a:r>
              <a:rPr lang="en-GB" dirty="0" smtClean="0"/>
              <a:t> </a:t>
            </a:r>
            <a:r>
              <a:rPr lang="en-GB" dirty="0"/>
              <a:t>1995). </a:t>
            </a:r>
          </a:p>
          <a:p>
            <a:endParaRPr lang="en-GB" dirty="0"/>
          </a:p>
        </p:txBody>
      </p:sp>
    </p:spTree>
    <p:extLst>
      <p:ext uri="{BB962C8B-B14F-4D97-AF65-F5344CB8AC3E}">
        <p14:creationId xmlns:p14="http://schemas.microsoft.com/office/powerpoint/2010/main" val="2691913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zh-TW" dirty="0" smtClean="0"/>
              <a:t>Types of learning styles related to L2 learning</a:t>
            </a:r>
            <a:endParaRPr lang="en-GB" dirty="0"/>
          </a:p>
        </p:txBody>
      </p:sp>
      <p:sp>
        <p:nvSpPr>
          <p:cNvPr id="4" name="Θέση περιεχομένου 3"/>
          <p:cNvSpPr>
            <a:spLocks noGrp="1"/>
          </p:cNvSpPr>
          <p:nvPr>
            <p:ph sz="half" idx="1"/>
          </p:nvPr>
        </p:nvSpPr>
        <p:spPr>
          <a:xfrm>
            <a:off x="457200" y="1600200"/>
            <a:ext cx="4114800" cy="4525963"/>
          </a:xfrm>
        </p:spPr>
        <p:txBody>
          <a:bodyPr>
            <a:normAutofit/>
          </a:bodyPr>
          <a:lstStyle/>
          <a:p>
            <a:pPr marL="0" indent="0">
              <a:buNone/>
            </a:pPr>
            <a:r>
              <a:rPr lang="en-GB" b="1" dirty="0" smtClean="0"/>
              <a:t>Perceptual</a:t>
            </a:r>
            <a:r>
              <a:rPr lang="en-GB" dirty="0" smtClean="0"/>
              <a:t> </a:t>
            </a:r>
            <a:r>
              <a:rPr lang="en-GB" b="1" dirty="0"/>
              <a:t>learning styles</a:t>
            </a:r>
            <a:r>
              <a:rPr lang="en-GB" dirty="0"/>
              <a:t>: </a:t>
            </a:r>
          </a:p>
          <a:p>
            <a:r>
              <a:rPr lang="en-GB" dirty="0" smtClean="0"/>
              <a:t>visual</a:t>
            </a:r>
            <a:r>
              <a:rPr lang="en-GB" dirty="0"/>
              <a:t>, </a:t>
            </a:r>
            <a:endParaRPr lang="en-GB" dirty="0" smtClean="0"/>
          </a:p>
          <a:p>
            <a:r>
              <a:rPr lang="en-GB" dirty="0" smtClean="0"/>
              <a:t>aural/auditory</a:t>
            </a:r>
            <a:r>
              <a:rPr lang="en-GB" dirty="0"/>
              <a:t>, </a:t>
            </a:r>
            <a:endParaRPr lang="en-GB" dirty="0" smtClean="0"/>
          </a:p>
          <a:p>
            <a:r>
              <a:rPr lang="en-GB" dirty="0" smtClean="0"/>
              <a:t>haptic </a:t>
            </a:r>
            <a:r>
              <a:rPr lang="en-GB" dirty="0"/>
              <a:t>(</a:t>
            </a:r>
            <a:r>
              <a:rPr lang="en-GB" dirty="0" err="1"/>
              <a:t>kinesthetic</a:t>
            </a:r>
            <a:r>
              <a:rPr lang="en-GB" dirty="0"/>
              <a:t> </a:t>
            </a:r>
            <a:r>
              <a:rPr lang="en-GB" dirty="0" smtClean="0"/>
              <a:t>and </a:t>
            </a:r>
            <a:r>
              <a:rPr lang="en-GB" dirty="0"/>
              <a:t>tactile</a:t>
            </a:r>
            <a:r>
              <a:rPr lang="en-GB" dirty="0" smtClean="0"/>
              <a:t>).</a:t>
            </a:r>
            <a:endParaRPr lang="en-GB" dirty="0"/>
          </a:p>
          <a:p>
            <a:endParaRPr lang="en-GB" dirty="0"/>
          </a:p>
        </p:txBody>
      </p:sp>
      <p:sp>
        <p:nvSpPr>
          <p:cNvPr id="5" name="Θέση περιεχομένου 4"/>
          <p:cNvSpPr>
            <a:spLocks noGrp="1"/>
          </p:cNvSpPr>
          <p:nvPr>
            <p:ph sz="half" idx="2"/>
          </p:nvPr>
        </p:nvSpPr>
        <p:spPr>
          <a:xfrm>
            <a:off x="4792216" y="1600200"/>
            <a:ext cx="3884240" cy="4525963"/>
          </a:xfrm>
        </p:spPr>
        <p:txBody>
          <a:bodyPr>
            <a:normAutofit/>
          </a:bodyPr>
          <a:lstStyle/>
          <a:p>
            <a:pPr marL="0" indent="0">
              <a:buNone/>
            </a:pPr>
            <a:r>
              <a:rPr lang="en-GB" b="1" dirty="0"/>
              <a:t>Cognitive</a:t>
            </a:r>
            <a:r>
              <a:rPr lang="en-GB" dirty="0"/>
              <a:t> </a:t>
            </a:r>
            <a:r>
              <a:rPr lang="en-GB" b="1" dirty="0"/>
              <a:t>learning </a:t>
            </a:r>
            <a:r>
              <a:rPr lang="en-GB" b="1" dirty="0" smtClean="0"/>
              <a:t>styles</a:t>
            </a:r>
            <a:r>
              <a:rPr lang="en-GB" dirty="0" smtClean="0"/>
              <a:t>:</a:t>
            </a:r>
          </a:p>
          <a:p>
            <a:r>
              <a:rPr lang="en-GB" dirty="0" smtClean="0"/>
              <a:t>field-independent vs. field-dependent, (tendency </a:t>
            </a:r>
            <a:r>
              <a:rPr lang="en-GB" dirty="0"/>
              <a:t>to see the trees or the forest</a:t>
            </a:r>
            <a:r>
              <a:rPr lang="en-GB" dirty="0" smtClean="0"/>
              <a:t>).</a:t>
            </a:r>
            <a:endParaRPr lang="en-GB" dirty="0"/>
          </a:p>
          <a:p>
            <a:endParaRPr lang="en-GB" dirty="0"/>
          </a:p>
        </p:txBody>
      </p:sp>
    </p:spTree>
    <p:extLst>
      <p:ext uri="{BB962C8B-B14F-4D97-AF65-F5344CB8AC3E}">
        <p14:creationId xmlns:p14="http://schemas.microsoft.com/office/powerpoint/2010/main" val="3993899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n-US" dirty="0" smtClean="0"/>
              <a:t>Field dependence and independence</a:t>
            </a:r>
            <a:endParaRPr lang="en-GB" dirty="0"/>
          </a:p>
        </p:txBody>
      </p:sp>
      <p:sp>
        <p:nvSpPr>
          <p:cNvPr id="6" name="Θέση κειμένου 5"/>
          <p:cNvSpPr>
            <a:spLocks noGrp="1"/>
          </p:cNvSpPr>
          <p:nvPr>
            <p:ph type="body" idx="1"/>
          </p:nvPr>
        </p:nvSpPr>
        <p:spPr/>
        <p:txBody>
          <a:bodyPr>
            <a:normAutofit/>
          </a:bodyPr>
          <a:lstStyle/>
          <a:p>
            <a:r>
              <a:rPr lang="en-GB" sz="2800" dirty="0" smtClean="0"/>
              <a:t>Field-independence</a:t>
            </a:r>
            <a:endParaRPr lang="en-GB" sz="2800" dirty="0"/>
          </a:p>
        </p:txBody>
      </p:sp>
      <p:sp>
        <p:nvSpPr>
          <p:cNvPr id="7" name="Θέση περιεχομένου 6"/>
          <p:cNvSpPr>
            <a:spLocks noGrp="1"/>
          </p:cNvSpPr>
          <p:nvPr>
            <p:ph sz="half" idx="2"/>
          </p:nvPr>
        </p:nvSpPr>
        <p:spPr/>
        <p:txBody>
          <a:bodyPr>
            <a:normAutofit/>
          </a:bodyPr>
          <a:lstStyle/>
          <a:p>
            <a:pPr>
              <a:tabLst>
                <a:tab pos="349250" algn="l"/>
              </a:tabLst>
            </a:pPr>
            <a:r>
              <a:rPr lang="en-GB" sz="2600" dirty="0"/>
              <a:t>See things more </a:t>
            </a:r>
            <a:r>
              <a:rPr lang="en-GB" sz="2600" b="1" dirty="0"/>
              <a:t>analytically</a:t>
            </a:r>
            <a:r>
              <a:rPr lang="en-GB" sz="2600" dirty="0"/>
              <a:t>.</a:t>
            </a:r>
          </a:p>
          <a:p>
            <a:r>
              <a:rPr lang="en-GB" sz="2600" dirty="0"/>
              <a:t>Relates to the ability to perceive a particular item or factor in a field of distracting items.</a:t>
            </a:r>
          </a:p>
          <a:p>
            <a:endParaRPr lang="en-GB" sz="2600" dirty="0"/>
          </a:p>
        </p:txBody>
      </p:sp>
      <p:sp>
        <p:nvSpPr>
          <p:cNvPr id="8" name="Θέση κειμένου 7"/>
          <p:cNvSpPr>
            <a:spLocks noGrp="1"/>
          </p:cNvSpPr>
          <p:nvPr>
            <p:ph type="body" sz="quarter" idx="3"/>
          </p:nvPr>
        </p:nvSpPr>
        <p:spPr/>
        <p:txBody>
          <a:bodyPr/>
          <a:lstStyle/>
          <a:p>
            <a:r>
              <a:rPr lang="en-GB" sz="2800" dirty="0" smtClean="0"/>
              <a:t>Field-dependence</a:t>
            </a:r>
            <a:endParaRPr lang="en-GB" dirty="0"/>
          </a:p>
        </p:txBody>
      </p:sp>
      <p:sp>
        <p:nvSpPr>
          <p:cNvPr id="9" name="Θέση περιεχομένου 8"/>
          <p:cNvSpPr>
            <a:spLocks noGrp="1"/>
          </p:cNvSpPr>
          <p:nvPr>
            <p:ph sz="quarter" idx="4"/>
          </p:nvPr>
        </p:nvSpPr>
        <p:spPr/>
        <p:txBody>
          <a:bodyPr>
            <a:normAutofit/>
          </a:bodyPr>
          <a:lstStyle/>
          <a:p>
            <a:r>
              <a:rPr lang="en-GB" sz="2600" dirty="0" smtClean="0"/>
              <a:t>See </a:t>
            </a:r>
            <a:r>
              <a:rPr lang="en-GB" sz="2600" dirty="0"/>
              <a:t>things more </a:t>
            </a:r>
            <a:r>
              <a:rPr lang="en-GB" sz="2600" b="1" dirty="0" smtClean="0"/>
              <a:t>holistically.</a:t>
            </a:r>
            <a:endParaRPr lang="en-GB" sz="2600" b="1" dirty="0"/>
          </a:p>
          <a:p>
            <a:r>
              <a:rPr lang="en-GB" sz="2600" dirty="0" smtClean="0"/>
              <a:t>Tendency </a:t>
            </a:r>
            <a:r>
              <a:rPr lang="en-GB" sz="2600" dirty="0"/>
              <a:t>to be dependent on the total field so that parts embedded within the field are not easily perceived. </a:t>
            </a:r>
          </a:p>
          <a:p>
            <a:endParaRPr lang="en-GB" sz="2600" dirty="0"/>
          </a:p>
        </p:txBody>
      </p:sp>
    </p:spTree>
    <p:extLst>
      <p:ext uri="{BB962C8B-B14F-4D97-AF65-F5344CB8AC3E}">
        <p14:creationId xmlns:p14="http://schemas.microsoft.com/office/powerpoint/2010/main" val="620232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n-GB" dirty="0"/>
              <a:t>Research </a:t>
            </a:r>
            <a:r>
              <a:rPr lang="en-GB" dirty="0" smtClean="0"/>
              <a:t>findings (1/2)</a:t>
            </a:r>
            <a:endParaRPr lang="en-GB" dirty="0"/>
          </a:p>
        </p:txBody>
      </p:sp>
      <p:sp>
        <p:nvSpPr>
          <p:cNvPr id="8" name="Θέση περιεχομένου 7"/>
          <p:cNvSpPr>
            <a:spLocks noGrp="1"/>
          </p:cNvSpPr>
          <p:nvPr>
            <p:ph idx="1"/>
          </p:nvPr>
        </p:nvSpPr>
        <p:spPr/>
        <p:txBody>
          <a:bodyPr>
            <a:noAutofit/>
          </a:bodyPr>
          <a:lstStyle/>
          <a:p>
            <a:r>
              <a:rPr lang="en-GB" altLang="en-US" sz="3000" b="1" dirty="0" smtClean="0"/>
              <a:t>Field independence</a:t>
            </a:r>
            <a:r>
              <a:rPr lang="en-GB" sz="3000" b="1" dirty="0" smtClean="0"/>
              <a:t> </a:t>
            </a:r>
            <a:r>
              <a:rPr lang="en-GB" sz="3000" dirty="0" smtClean="0"/>
              <a:t>is related to classroom language learning that involves analysis, attention to details, and mastering of exercise, drills, and other focused activities.</a:t>
            </a:r>
          </a:p>
          <a:p>
            <a:r>
              <a:rPr lang="en-GB" sz="3000" b="1" dirty="0" smtClean="0"/>
              <a:t>Field dependence </a:t>
            </a:r>
            <a:r>
              <a:rPr lang="en-GB" sz="3000" dirty="0" smtClean="0"/>
              <a:t>is related to the communicative aspects of language learning that require social outreach, empathy, perception of other people, and communicative skills. </a:t>
            </a:r>
          </a:p>
        </p:txBody>
      </p:sp>
    </p:spTree>
    <p:extLst>
      <p:ext uri="{BB962C8B-B14F-4D97-AF65-F5344CB8AC3E}">
        <p14:creationId xmlns:p14="http://schemas.microsoft.com/office/powerpoint/2010/main" val="2428171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Research </a:t>
            </a:r>
            <a:r>
              <a:rPr lang="en-GB" dirty="0" smtClean="0"/>
              <a:t>findings (2/2)</a:t>
            </a:r>
            <a:endParaRPr lang="en-GB" dirty="0"/>
          </a:p>
        </p:txBody>
      </p:sp>
      <p:sp>
        <p:nvSpPr>
          <p:cNvPr id="3" name="Θέση περιεχομένου 2"/>
          <p:cNvSpPr>
            <a:spLocks noGrp="1"/>
          </p:cNvSpPr>
          <p:nvPr>
            <p:ph idx="1"/>
          </p:nvPr>
        </p:nvSpPr>
        <p:spPr/>
        <p:txBody>
          <a:bodyPr/>
          <a:lstStyle/>
          <a:p>
            <a:r>
              <a:rPr lang="en-GB" altLang="en-US" dirty="0" smtClean="0"/>
              <a:t>Field dependence and independence</a:t>
            </a:r>
            <a:r>
              <a:rPr lang="en-GB" dirty="0" smtClean="0"/>
              <a:t> may also prove to be a valuable tool for </a:t>
            </a:r>
            <a:r>
              <a:rPr lang="en-GB" b="1" dirty="0" smtClean="0"/>
              <a:t>differentiating child and adult language acquisition </a:t>
            </a:r>
            <a:r>
              <a:rPr lang="en-GB" dirty="0" smtClean="0"/>
              <a:t>due to the fact that </a:t>
            </a:r>
            <a:r>
              <a:rPr lang="en-GB" b="1" dirty="0" smtClean="0"/>
              <a:t>f</a:t>
            </a:r>
            <a:r>
              <a:rPr lang="en-GB" altLang="en-US" b="1" dirty="0" smtClean="0"/>
              <a:t>ield independence </a:t>
            </a:r>
            <a:r>
              <a:rPr lang="en-GB" b="1" dirty="0" smtClean="0"/>
              <a:t>increases as a child matures to adulthood</a:t>
            </a:r>
            <a:r>
              <a:rPr lang="en-GB" dirty="0" smtClean="0"/>
              <a:t>. </a:t>
            </a:r>
            <a:endParaRPr lang="en-GB" dirty="0"/>
          </a:p>
        </p:txBody>
      </p:sp>
    </p:spTree>
    <p:extLst>
      <p:ext uri="{BB962C8B-B14F-4D97-AF65-F5344CB8AC3E}">
        <p14:creationId xmlns:p14="http://schemas.microsoft.com/office/powerpoint/2010/main" val="18019099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Intelligence</a:t>
            </a:r>
            <a:endParaRPr lang="en-GB" dirty="0"/>
          </a:p>
        </p:txBody>
      </p:sp>
      <p:sp>
        <p:nvSpPr>
          <p:cNvPr id="3" name="Θέση περιεχομένου 2"/>
          <p:cNvSpPr>
            <a:spLocks noGrp="1"/>
          </p:cNvSpPr>
          <p:nvPr>
            <p:ph idx="1"/>
          </p:nvPr>
        </p:nvSpPr>
        <p:spPr/>
        <p:txBody>
          <a:bodyPr>
            <a:noAutofit/>
          </a:bodyPr>
          <a:lstStyle/>
          <a:p>
            <a:r>
              <a:rPr lang="en-GB" sz="3000" dirty="0"/>
              <a:t>Traditionally, intelligence refers to the mental abilities that are measured by an IQ (intelligence quotient) test. It usually measures only two types of intelligence: </a:t>
            </a:r>
            <a:r>
              <a:rPr lang="en-GB" sz="3000" b="1" dirty="0"/>
              <a:t>verbal/linguistic and mathematical/logical intelligence</a:t>
            </a:r>
            <a:r>
              <a:rPr lang="en-GB" sz="3000" dirty="0"/>
              <a:t>. </a:t>
            </a:r>
          </a:p>
          <a:p>
            <a:r>
              <a:rPr lang="en-GB" sz="3000" dirty="0"/>
              <a:t>There are other types of intelligence such as spatial intelligence, bodily-</a:t>
            </a:r>
            <a:r>
              <a:rPr lang="en-GB" sz="3000" dirty="0" err="1"/>
              <a:t>kinesthetic</a:t>
            </a:r>
            <a:r>
              <a:rPr lang="en-GB" sz="3000" dirty="0"/>
              <a:t> intelligence, musical intelligence, interpersonal intelligence, and intrapersonal intelligence.</a:t>
            </a:r>
          </a:p>
          <a:p>
            <a:endParaRPr lang="en-GB" sz="3000" dirty="0"/>
          </a:p>
        </p:txBody>
      </p:sp>
    </p:spTree>
    <p:extLst>
      <p:ext uri="{BB962C8B-B14F-4D97-AF65-F5344CB8AC3E}">
        <p14:creationId xmlns:p14="http://schemas.microsoft.com/office/powerpoint/2010/main" val="460541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(2/3)</a:t>
            </a:r>
            <a:endParaRPr lang="en-GB" dirty="0"/>
          </a:p>
        </p:txBody>
      </p:sp>
      <p:sp>
        <p:nvSpPr>
          <p:cNvPr id="3" name="Θέση περιεχομένου 2"/>
          <p:cNvSpPr>
            <a:spLocks noGrp="1"/>
          </p:cNvSpPr>
          <p:nvPr>
            <p:ph idx="1"/>
          </p:nvPr>
        </p:nvSpPr>
        <p:spPr/>
        <p:txBody>
          <a:bodyPr>
            <a:noAutofit/>
          </a:bodyPr>
          <a:lstStyle/>
          <a:p>
            <a:r>
              <a:rPr lang="en-GB" sz="2800" dirty="0" smtClean="0"/>
              <a:t>Is a willing and accurate guesser.</a:t>
            </a:r>
          </a:p>
          <a:p>
            <a:r>
              <a:rPr lang="en-GB" sz="2800" dirty="0" smtClean="0"/>
              <a:t>Tries to get a message across even if specific language knowledge is lacking.</a:t>
            </a:r>
          </a:p>
          <a:p>
            <a:r>
              <a:rPr lang="en-GB" sz="2800" dirty="0" smtClean="0"/>
              <a:t>Is willing to make mistakes.</a:t>
            </a:r>
          </a:p>
          <a:p>
            <a:r>
              <a:rPr lang="en-GB" sz="2800" dirty="0" smtClean="0"/>
              <a:t>Constantly looks for patterns in the language.</a:t>
            </a:r>
          </a:p>
          <a:p>
            <a:r>
              <a:rPr lang="en-GB" sz="2800" dirty="0" smtClean="0"/>
              <a:t>Practices as often as possible.</a:t>
            </a:r>
          </a:p>
          <a:p>
            <a:r>
              <a:rPr lang="en-GB" sz="2800" dirty="0" smtClean="0"/>
              <a:t>Analyses his or her own speech and the speech of others.</a:t>
            </a:r>
          </a:p>
          <a:p>
            <a:endParaRPr lang="en-GB" sz="2800" dirty="0"/>
          </a:p>
          <a:p>
            <a:endParaRPr lang="en-GB" sz="2800" dirty="0"/>
          </a:p>
        </p:txBody>
      </p:sp>
    </p:spTree>
    <p:extLst>
      <p:ext uri="{BB962C8B-B14F-4D97-AF65-F5344CB8AC3E}">
        <p14:creationId xmlns:p14="http://schemas.microsoft.com/office/powerpoint/2010/main" val="1993664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(1/2)</a:t>
            </a:r>
            <a:endParaRPr lang="en-GB" dirty="0"/>
          </a:p>
        </p:txBody>
      </p:sp>
      <p:sp>
        <p:nvSpPr>
          <p:cNvPr id="4" name="Θέση περιεχομένου 3"/>
          <p:cNvSpPr>
            <a:spLocks noGrp="1"/>
          </p:cNvSpPr>
          <p:nvPr>
            <p:ph idx="1"/>
          </p:nvPr>
        </p:nvSpPr>
        <p:spPr/>
        <p:txBody>
          <a:bodyPr>
            <a:noAutofit/>
          </a:bodyPr>
          <a:lstStyle/>
          <a:p>
            <a:r>
              <a:rPr lang="en-GB" sz="2700" b="1" dirty="0"/>
              <a:t>Linguistic intelligence</a:t>
            </a:r>
            <a:r>
              <a:rPr lang="en-GB" sz="2700" dirty="0"/>
              <a:t>: speaking, using words, writing, giving presentations, solving word problems.</a:t>
            </a:r>
          </a:p>
          <a:p>
            <a:r>
              <a:rPr lang="en-GB" sz="2700" b="1" dirty="0"/>
              <a:t>Logical-mathematical intelligence</a:t>
            </a:r>
            <a:r>
              <a:rPr lang="en-GB" sz="2700" dirty="0"/>
              <a:t>: using numbers, logic, calculations; learning and understanding grammar rules.</a:t>
            </a:r>
          </a:p>
          <a:p>
            <a:r>
              <a:rPr lang="en-GB" sz="2700" b="1" dirty="0"/>
              <a:t>Spatial intelligence</a:t>
            </a:r>
            <a:r>
              <a:rPr lang="en-GB" sz="2700" dirty="0"/>
              <a:t>: drawing, painting, using </a:t>
            </a:r>
            <a:r>
              <a:rPr lang="en-GB" sz="2700" dirty="0" smtClean="0"/>
              <a:t>colour, </a:t>
            </a:r>
            <a:r>
              <a:rPr lang="en-GB" sz="2700" dirty="0"/>
              <a:t>art, graphics, pictures, maps, and charts</a:t>
            </a:r>
            <a:r>
              <a:rPr lang="en-GB" sz="2700" dirty="0" smtClean="0"/>
              <a:t>.</a:t>
            </a:r>
          </a:p>
          <a:p>
            <a:r>
              <a:rPr lang="en-GB" sz="2700" b="1" dirty="0"/>
              <a:t>Bodily-</a:t>
            </a:r>
            <a:r>
              <a:rPr lang="en-GB" sz="2700" b="1" dirty="0" err="1"/>
              <a:t>kinesthetic</a:t>
            </a:r>
            <a:r>
              <a:rPr lang="en-GB" sz="2700" b="1" dirty="0"/>
              <a:t> intelligence</a:t>
            </a:r>
            <a:r>
              <a:rPr lang="en-GB" sz="2700" dirty="0"/>
              <a:t>: muscular coordination, athletic skill, body language, drama and </a:t>
            </a:r>
            <a:r>
              <a:rPr lang="en-GB" sz="2700" dirty="0" smtClean="0"/>
              <a:t>theatre.</a:t>
            </a:r>
            <a:endParaRPr lang="en-GB" sz="2700" dirty="0"/>
          </a:p>
          <a:p>
            <a:endParaRPr lang="en-GB" sz="2700" dirty="0" smtClean="0"/>
          </a:p>
          <a:p>
            <a:endParaRPr lang="en-GB" sz="2700" dirty="0"/>
          </a:p>
          <a:p>
            <a:endParaRPr lang="en-GB" sz="2700" dirty="0"/>
          </a:p>
        </p:txBody>
      </p:sp>
    </p:spTree>
    <p:extLst>
      <p:ext uri="{BB962C8B-B14F-4D97-AF65-F5344CB8AC3E}">
        <p14:creationId xmlns:p14="http://schemas.microsoft.com/office/powerpoint/2010/main" val="1615832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(2/2)</a:t>
            </a:r>
            <a:endParaRPr lang="en-GB" dirty="0"/>
          </a:p>
        </p:txBody>
      </p:sp>
      <p:sp>
        <p:nvSpPr>
          <p:cNvPr id="3" name="Θέση περιεχομένου 2"/>
          <p:cNvSpPr>
            <a:spLocks noGrp="1"/>
          </p:cNvSpPr>
          <p:nvPr>
            <p:ph idx="1"/>
          </p:nvPr>
        </p:nvSpPr>
        <p:spPr/>
        <p:txBody>
          <a:bodyPr>
            <a:noAutofit/>
          </a:bodyPr>
          <a:lstStyle/>
          <a:p>
            <a:r>
              <a:rPr lang="en-GB" sz="2800" b="1" dirty="0" smtClean="0"/>
              <a:t>Musical </a:t>
            </a:r>
            <a:r>
              <a:rPr lang="en-GB" sz="2800" b="1" dirty="0"/>
              <a:t>intelligence</a:t>
            </a:r>
            <a:r>
              <a:rPr lang="en-GB" sz="2800" dirty="0"/>
              <a:t>: using music, tones, hearing; producing the intonation and rhythm of a language. </a:t>
            </a:r>
          </a:p>
          <a:p>
            <a:r>
              <a:rPr lang="en-GB" sz="2800" b="1" dirty="0"/>
              <a:t>Interpersonal intelligence</a:t>
            </a:r>
            <a:r>
              <a:rPr lang="en-GB" sz="2800" dirty="0"/>
              <a:t>: talking with other people, understanding them, using language to communicate.</a:t>
            </a:r>
          </a:p>
          <a:p>
            <a:r>
              <a:rPr lang="en-GB" sz="2800" b="1" dirty="0"/>
              <a:t>Intrapersonal intelligence</a:t>
            </a:r>
            <a:r>
              <a:rPr lang="en-GB" sz="2800" dirty="0"/>
              <a:t>: self-knowledge, self-confidence, using language to </a:t>
            </a:r>
            <a:r>
              <a:rPr lang="en-GB" sz="2800" dirty="0" smtClean="0"/>
              <a:t>analyse </a:t>
            </a:r>
            <a:r>
              <a:rPr lang="en-GB" sz="2800" dirty="0"/>
              <a:t>yourself</a:t>
            </a:r>
            <a:r>
              <a:rPr lang="en-GB" sz="2800" dirty="0" smtClean="0"/>
              <a:t>.</a:t>
            </a:r>
          </a:p>
          <a:p>
            <a:pPr marL="0" indent="0" algn="r">
              <a:spcBef>
                <a:spcPts val="1800"/>
              </a:spcBef>
              <a:buNone/>
            </a:pPr>
            <a:r>
              <a:rPr lang="en-GB" sz="2400" dirty="0" smtClean="0"/>
              <a:t>(Gardner</a:t>
            </a:r>
            <a:r>
              <a:rPr lang="en-GB" sz="2400" dirty="0"/>
              <a:t>, 1993) </a:t>
            </a:r>
          </a:p>
          <a:p>
            <a:endParaRPr lang="en-GB" sz="2800" dirty="0"/>
          </a:p>
        </p:txBody>
      </p:sp>
    </p:spTree>
    <p:extLst>
      <p:ext uri="{BB962C8B-B14F-4D97-AF65-F5344CB8AC3E}">
        <p14:creationId xmlns:p14="http://schemas.microsoft.com/office/powerpoint/2010/main" val="33706969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Research Findings</a:t>
            </a:r>
            <a:endParaRPr lang="en-GB" dirty="0"/>
          </a:p>
        </p:txBody>
      </p:sp>
      <p:sp>
        <p:nvSpPr>
          <p:cNvPr id="3" name="Θέση περιεχομένου 2"/>
          <p:cNvSpPr>
            <a:spLocks noGrp="1"/>
          </p:cNvSpPr>
          <p:nvPr>
            <p:ph idx="1"/>
          </p:nvPr>
        </p:nvSpPr>
        <p:spPr/>
        <p:txBody>
          <a:bodyPr>
            <a:noAutofit/>
          </a:bodyPr>
          <a:lstStyle/>
          <a:p>
            <a:r>
              <a:rPr lang="en-GB" sz="2800" dirty="0"/>
              <a:t>Intelligence, especially measured by </a:t>
            </a:r>
            <a:r>
              <a:rPr lang="en-GB" sz="2800" b="1" dirty="0"/>
              <a:t>verbal IQ  </a:t>
            </a:r>
            <a:r>
              <a:rPr lang="en-GB" sz="2800" dirty="0"/>
              <a:t>tests, may be </a:t>
            </a:r>
            <a:r>
              <a:rPr lang="en-GB" sz="2800" b="1" dirty="0"/>
              <a:t>a strong factor </a:t>
            </a:r>
            <a:r>
              <a:rPr lang="en-GB" sz="2800" dirty="0"/>
              <a:t>when it comes to learning that involves </a:t>
            </a:r>
            <a:r>
              <a:rPr lang="en-GB" sz="2800" b="1" dirty="0"/>
              <a:t>language analysis </a:t>
            </a:r>
            <a:r>
              <a:rPr lang="en-GB" sz="2800" dirty="0"/>
              <a:t>and </a:t>
            </a:r>
            <a:r>
              <a:rPr lang="en-GB" sz="2800" b="1" dirty="0"/>
              <a:t>rule learning</a:t>
            </a:r>
            <a:r>
              <a:rPr lang="en-GB" sz="2800" dirty="0"/>
              <a:t>. </a:t>
            </a:r>
          </a:p>
          <a:p>
            <a:r>
              <a:rPr lang="en-GB" sz="2800" dirty="0"/>
              <a:t>On the other hand, intelligence may play </a:t>
            </a:r>
            <a:r>
              <a:rPr lang="en-GB" sz="2800" b="1" dirty="0"/>
              <a:t>a less important role</a:t>
            </a:r>
            <a:r>
              <a:rPr lang="en-GB" sz="2800" dirty="0"/>
              <a:t> in language learning that focuses more on </a:t>
            </a:r>
            <a:r>
              <a:rPr lang="en-GB" sz="2800" b="1" dirty="0"/>
              <a:t>communication and interaction</a:t>
            </a:r>
            <a:r>
              <a:rPr lang="en-GB" sz="2800" dirty="0"/>
              <a:t>.</a:t>
            </a:r>
          </a:p>
          <a:p>
            <a:r>
              <a:rPr lang="en-GB" sz="2800" dirty="0"/>
              <a:t>It is important to keep in mind that </a:t>
            </a:r>
            <a:r>
              <a:rPr lang="en-GB" sz="2800" b="1" dirty="0"/>
              <a:t>“intelligence” is complex</a:t>
            </a:r>
            <a:r>
              <a:rPr lang="en-GB" sz="2800" dirty="0"/>
              <a:t> and that a person has many kinds of abilities and strengths.</a:t>
            </a:r>
          </a:p>
          <a:p>
            <a:endParaRPr lang="en-GB" sz="2800" dirty="0"/>
          </a:p>
          <a:p>
            <a:endParaRPr lang="en-GB" sz="2800" dirty="0"/>
          </a:p>
        </p:txBody>
      </p:sp>
    </p:spTree>
    <p:extLst>
      <p:ext uri="{BB962C8B-B14F-4D97-AF65-F5344CB8AC3E}">
        <p14:creationId xmlns:p14="http://schemas.microsoft.com/office/powerpoint/2010/main" val="34196728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(1/2)</a:t>
            </a:r>
            <a:endParaRPr lang="en-GB" dirty="0"/>
          </a:p>
        </p:txBody>
      </p:sp>
      <p:sp>
        <p:nvSpPr>
          <p:cNvPr id="3" name="Θέση περιεχομένου 2"/>
          <p:cNvSpPr>
            <a:spLocks noGrp="1"/>
          </p:cNvSpPr>
          <p:nvPr>
            <p:ph idx="1"/>
          </p:nvPr>
        </p:nvSpPr>
        <p:spPr/>
        <p:txBody>
          <a:bodyPr/>
          <a:lstStyle/>
          <a:p>
            <a:r>
              <a:rPr lang="en-GB" b="1" dirty="0"/>
              <a:t>Learning strategies </a:t>
            </a:r>
            <a:r>
              <a:rPr lang="en-GB" dirty="0"/>
              <a:t>are steps taken by students to enhance their own learning.</a:t>
            </a:r>
          </a:p>
          <a:p>
            <a:r>
              <a:rPr lang="en-GB" dirty="0"/>
              <a:t>They are </a:t>
            </a:r>
            <a:r>
              <a:rPr lang="en-GB" b="1" dirty="0"/>
              <a:t>moment to moment techniques </a:t>
            </a:r>
            <a:r>
              <a:rPr lang="en-GB" dirty="0"/>
              <a:t>that we employ </a:t>
            </a:r>
            <a:r>
              <a:rPr lang="en-GB" b="1" dirty="0"/>
              <a:t>to solve problems </a:t>
            </a:r>
            <a:r>
              <a:rPr lang="en-GB" dirty="0"/>
              <a:t>posed by </a:t>
            </a:r>
            <a:r>
              <a:rPr lang="en-GB" b="1" dirty="0"/>
              <a:t>second language input and output</a:t>
            </a:r>
            <a:r>
              <a:rPr lang="en-GB" dirty="0"/>
              <a:t>. Learning strategies relate to input (taking in messages) while communication strategies relate to output (how we deliver messages to others). </a:t>
            </a:r>
          </a:p>
          <a:p>
            <a:endParaRPr lang="en-GB" dirty="0"/>
          </a:p>
        </p:txBody>
      </p:sp>
    </p:spTree>
    <p:extLst>
      <p:ext uri="{BB962C8B-B14F-4D97-AF65-F5344CB8AC3E}">
        <p14:creationId xmlns:p14="http://schemas.microsoft.com/office/powerpoint/2010/main" val="6998032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(2/2)</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Strategies are especially important for language learning because they are tools for active, self-directed involvement, which is essential  for developing communicative competence.</a:t>
            </a:r>
          </a:p>
          <a:p>
            <a:pPr>
              <a:spcBef>
                <a:spcPct val="50000"/>
              </a:spcBef>
            </a:pPr>
            <a:r>
              <a:rPr lang="en-GB" altLang="en-US" dirty="0" smtClean="0"/>
              <a:t>Appropriate language learning strategies result in improved proficiency and greater self-confidence.</a:t>
            </a:r>
            <a:endParaRPr lang="en-GB" altLang="en-US" dirty="0"/>
          </a:p>
        </p:txBody>
      </p:sp>
    </p:spTree>
    <p:extLst>
      <p:ext uri="{BB962C8B-B14F-4D97-AF65-F5344CB8AC3E}">
        <p14:creationId xmlns:p14="http://schemas.microsoft.com/office/powerpoint/2010/main" val="23696163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(1/2)</a:t>
            </a:r>
            <a:endParaRPr lang="en-GB" dirty="0"/>
          </a:p>
        </p:txBody>
      </p:sp>
      <p:sp>
        <p:nvSpPr>
          <p:cNvPr id="3" name="Θέση περιεχομένου 2"/>
          <p:cNvSpPr>
            <a:spLocks noGrp="1"/>
          </p:cNvSpPr>
          <p:nvPr>
            <p:ph idx="1"/>
          </p:nvPr>
        </p:nvSpPr>
        <p:spPr/>
        <p:txBody>
          <a:bodyPr>
            <a:noAutofit/>
          </a:bodyPr>
          <a:lstStyle/>
          <a:p>
            <a:r>
              <a:rPr lang="en-GB" sz="3000" dirty="0"/>
              <a:t>Oxford (1990) defines strategies as specific actions taken by learners to make learning easier, faster, more enjoyable, more self directed and more transferable to new situations. </a:t>
            </a:r>
          </a:p>
          <a:p>
            <a:r>
              <a:rPr lang="en-GB" sz="3000" dirty="0"/>
              <a:t>She makes the distinction </a:t>
            </a:r>
            <a:r>
              <a:rPr lang="en-GB" sz="3000" dirty="0" smtClean="0"/>
              <a:t>between:</a:t>
            </a:r>
          </a:p>
          <a:p>
            <a:pPr lvl="1"/>
            <a:r>
              <a:rPr lang="en-GB" dirty="0" smtClean="0"/>
              <a:t>direct </a:t>
            </a:r>
            <a:r>
              <a:rPr lang="en-GB" dirty="0"/>
              <a:t>strategies which help the learner come to grips with the language itself and </a:t>
            </a:r>
          </a:p>
          <a:p>
            <a:pPr lvl="1"/>
            <a:r>
              <a:rPr lang="en-GB" dirty="0" smtClean="0"/>
              <a:t>indirect </a:t>
            </a:r>
            <a:r>
              <a:rPr lang="en-GB" dirty="0"/>
              <a:t>strategies deal with the regulation and management of learning. </a:t>
            </a:r>
          </a:p>
          <a:p>
            <a:endParaRPr lang="en-GB" sz="3000" dirty="0"/>
          </a:p>
        </p:txBody>
      </p:sp>
    </p:spTree>
    <p:extLst>
      <p:ext uri="{BB962C8B-B14F-4D97-AF65-F5344CB8AC3E}">
        <p14:creationId xmlns:p14="http://schemas.microsoft.com/office/powerpoint/2010/main" val="2148142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(2/2)</a:t>
            </a:r>
            <a:endParaRPr lang="en-GB" dirty="0"/>
          </a:p>
        </p:txBody>
      </p:sp>
      <p:sp>
        <p:nvSpPr>
          <p:cNvPr id="3" name="Θέση περιεχομένου 2"/>
          <p:cNvSpPr>
            <a:spLocks noGrp="1"/>
          </p:cNvSpPr>
          <p:nvPr>
            <p:ph idx="1"/>
          </p:nvPr>
        </p:nvSpPr>
        <p:spPr/>
        <p:txBody>
          <a:bodyPr/>
          <a:lstStyle/>
          <a:p>
            <a:r>
              <a:rPr lang="en-GB" dirty="0"/>
              <a:t>They refer to specific actions a learner uses in order to make sense of their learning and to respond to a particular problem. </a:t>
            </a:r>
          </a:p>
          <a:p>
            <a:r>
              <a:rPr lang="en-GB" dirty="0"/>
              <a:t>Learning strategies can be </a:t>
            </a:r>
            <a:r>
              <a:rPr lang="en-GB" dirty="0" smtClean="0"/>
              <a:t>learnt.</a:t>
            </a:r>
            <a:endParaRPr lang="en-GB" dirty="0"/>
          </a:p>
          <a:p>
            <a:endParaRPr lang="en-GB" dirty="0"/>
          </a:p>
        </p:txBody>
      </p:sp>
    </p:spTree>
    <p:extLst>
      <p:ext uri="{BB962C8B-B14F-4D97-AF65-F5344CB8AC3E}">
        <p14:creationId xmlns:p14="http://schemas.microsoft.com/office/powerpoint/2010/main" val="9290837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t>Types of learning </a:t>
            </a:r>
            <a:r>
              <a:rPr lang="en-GB" dirty="0" smtClean="0"/>
              <a:t>strategies</a:t>
            </a:r>
            <a:endParaRPr lang="en-GB" dirty="0"/>
          </a:p>
        </p:txBody>
      </p:sp>
      <p:graphicFrame>
        <p:nvGraphicFramePr>
          <p:cNvPr id="4" name="Θέση περιεχομένου 3" descr="DIRECT STRATEGIES &#10;To  work with the language itself and INDIRECT STRATEGIES &#10;To manage learning in general&#10;&#10;"/>
          <p:cNvGraphicFramePr>
            <a:graphicFrameLocks noGrp="1"/>
          </p:cNvGraphicFramePr>
          <p:nvPr>
            <p:ph idx="1"/>
            <p:custDataLst>
              <p:tags r:id="rId1"/>
            </p:custDataLst>
            <p:extLst>
              <p:ext uri="{D42A27DB-BD31-4B8C-83A1-F6EECF244321}">
                <p14:modId xmlns:p14="http://schemas.microsoft.com/office/powerpoint/2010/main" val="2913737323"/>
              </p:ext>
            </p:extLst>
          </p:nvPr>
        </p:nvGraphicFramePr>
        <p:xfrm>
          <a:off x="457200" y="1600200"/>
          <a:ext cx="8229600" cy="4535957"/>
        </p:xfrm>
        <a:graphic>
          <a:graphicData uri="http://schemas.openxmlformats.org/drawingml/2006/table">
            <a:tbl>
              <a:tblPr firstRow="1" bandRow="1">
                <a:tableStyleId>{69012ECD-51FC-41F1-AA8D-1B2483CD663E}</a:tableStyleId>
              </a:tblPr>
              <a:tblGrid>
                <a:gridCol w="4114800"/>
                <a:gridCol w="4114800"/>
              </a:tblGrid>
              <a:tr h="866290">
                <a:tc>
                  <a:txBody>
                    <a:bodyPr/>
                    <a:lstStyle/>
                    <a:p>
                      <a:pPr>
                        <a:spcBef>
                          <a:spcPts val="200"/>
                        </a:spcBef>
                      </a:pPr>
                      <a:r>
                        <a:rPr lang="en-GB" sz="2200" dirty="0" smtClean="0"/>
                        <a:t>DIRECT STRATEGIES </a:t>
                      </a:r>
                    </a:p>
                    <a:p>
                      <a:pPr>
                        <a:spcBef>
                          <a:spcPts val="200"/>
                        </a:spcBef>
                      </a:pPr>
                      <a:r>
                        <a:rPr lang="en-GB" sz="2000" dirty="0" smtClean="0"/>
                        <a:t>To  work with the language itself</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Bef>
                          <a:spcPts val="200"/>
                        </a:spcBef>
                      </a:pPr>
                      <a:r>
                        <a:rPr lang="en-GB" sz="2200" dirty="0" smtClean="0"/>
                        <a:t>INDIRECT STRATEGIES </a:t>
                      </a:r>
                    </a:p>
                    <a:p>
                      <a:pPr>
                        <a:spcBef>
                          <a:spcPts val="200"/>
                        </a:spcBef>
                      </a:pPr>
                      <a:r>
                        <a:rPr lang="en-GB" sz="2000" dirty="0" smtClean="0"/>
                        <a:t>To manage learning in general</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Memory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remembering    and    retrieving   new information.</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Metacognitive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coordinating the learning process.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Cognitive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understanding and producing the language.</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Affective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regulating emotions.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467867">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Compensation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employed when using the language despite knowledge gaps.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Social strategies </a:t>
                      </a:r>
                    </a:p>
                    <a:p>
                      <a:pPr marL="0" marR="0" lvl="0" indent="0" algn="l" defTabSz="914400" rtl="0" eaLnBrk="1" fontAlgn="base" latinLnBrk="0" hangingPunct="1">
                        <a:lnSpc>
                          <a:spcPct val="100000"/>
                        </a:lnSpc>
                        <a:spcBef>
                          <a:spcPts val="200"/>
                        </a:spcBef>
                        <a:spcAft>
                          <a:spcPts val="600"/>
                        </a:spcAft>
                        <a:buClrTx/>
                        <a:buSzTx/>
                        <a:buFontTx/>
                        <a:buNone/>
                        <a:tabLst/>
                      </a:pPr>
                      <a:r>
                        <a:rPr lang="en-GB" sz="2200" kern="1200" dirty="0" smtClean="0"/>
                        <a:t>They are employed when communicating and learning with others.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88837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Remember</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All students use some strategies.</a:t>
            </a:r>
          </a:p>
          <a:p>
            <a:pPr>
              <a:spcBef>
                <a:spcPct val="50000"/>
              </a:spcBef>
            </a:pPr>
            <a:r>
              <a:rPr lang="en-GB" altLang="en-US" dirty="0" smtClean="0"/>
              <a:t>Beginning students need learning strategies as much, if not more, than more advanced students.</a:t>
            </a:r>
          </a:p>
          <a:p>
            <a:pPr>
              <a:spcBef>
                <a:spcPct val="50000"/>
              </a:spcBef>
            </a:pPr>
            <a:r>
              <a:rPr lang="en-GB" altLang="en-US" dirty="0" smtClean="0"/>
              <a:t>Teachers can teach learning strategies and learners can learn them.</a:t>
            </a:r>
            <a:endParaRPr lang="en-GB" altLang="en-US" dirty="0"/>
          </a:p>
        </p:txBody>
      </p:sp>
    </p:spTree>
    <p:extLst>
      <p:ext uri="{BB962C8B-B14F-4D97-AF65-F5344CB8AC3E}">
        <p14:creationId xmlns:p14="http://schemas.microsoft.com/office/powerpoint/2010/main" val="4218055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Strategy training</a:t>
            </a:r>
            <a:endParaRPr lang="en-GB" dirty="0"/>
          </a:p>
        </p:txBody>
      </p:sp>
      <p:sp>
        <p:nvSpPr>
          <p:cNvPr id="3" name="Θέση περιεχομένου 2"/>
          <p:cNvSpPr>
            <a:spLocks noGrp="1"/>
          </p:cNvSpPr>
          <p:nvPr>
            <p:ph idx="1"/>
          </p:nvPr>
        </p:nvSpPr>
        <p:spPr/>
        <p:txBody>
          <a:bodyPr/>
          <a:lstStyle/>
          <a:p>
            <a:r>
              <a:rPr lang="en-GB" altLang="en-US" dirty="0" smtClean="0"/>
              <a:t>The aim of this training is to make learners more aware of the strategies they are using and to distinguish between appropriate and inappropriate strategies. </a:t>
            </a:r>
          </a:p>
          <a:p>
            <a:r>
              <a:rPr lang="en-GB" altLang="en-US" dirty="0" smtClean="0"/>
              <a:t>Indirectly: by embedding strategy instruction within tasks.</a:t>
            </a:r>
          </a:p>
          <a:p>
            <a:r>
              <a:rPr lang="en-GB" altLang="en-US" dirty="0" smtClean="0"/>
              <a:t>Explicitly: using tasks which directly practice strategies. </a:t>
            </a:r>
            <a:endParaRPr lang="en-GB" altLang="en-US" dirty="0"/>
          </a:p>
        </p:txBody>
      </p:sp>
    </p:spTree>
    <p:extLst>
      <p:ext uri="{BB962C8B-B14F-4D97-AF65-F5344CB8AC3E}">
        <p14:creationId xmlns:p14="http://schemas.microsoft.com/office/powerpoint/2010/main" val="3479149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(3/3)</a:t>
            </a:r>
            <a:endParaRPr lang="en-GB" dirty="0"/>
          </a:p>
        </p:txBody>
      </p:sp>
      <p:sp>
        <p:nvSpPr>
          <p:cNvPr id="3" name="Θέση περιεχομένου 2"/>
          <p:cNvSpPr>
            <a:spLocks noGrp="1"/>
          </p:cNvSpPr>
          <p:nvPr>
            <p:ph idx="1"/>
          </p:nvPr>
        </p:nvSpPr>
        <p:spPr/>
        <p:txBody>
          <a:bodyPr>
            <a:noAutofit/>
          </a:bodyPr>
          <a:lstStyle/>
          <a:p>
            <a:r>
              <a:rPr lang="en-GB" dirty="0" smtClean="0"/>
              <a:t>Attends to whether his or her performance  meets the standards he or she has learned.</a:t>
            </a:r>
          </a:p>
          <a:p>
            <a:r>
              <a:rPr lang="en-GB" dirty="0" smtClean="0"/>
              <a:t>Enjoys grammar exercises.</a:t>
            </a:r>
          </a:p>
          <a:p>
            <a:r>
              <a:rPr lang="en-GB" dirty="0" smtClean="0"/>
              <a:t>Begins learning in childhood.</a:t>
            </a:r>
          </a:p>
          <a:p>
            <a:r>
              <a:rPr lang="en-GB" dirty="0" smtClean="0"/>
              <a:t>Has an above-average IQ.</a:t>
            </a:r>
          </a:p>
          <a:p>
            <a:r>
              <a:rPr lang="en-GB" dirty="0" smtClean="0"/>
              <a:t>Has good academic skills.</a:t>
            </a:r>
          </a:p>
          <a:p>
            <a:r>
              <a:rPr lang="en-GB" dirty="0" smtClean="0"/>
              <a:t>Has a good self-image and lots of confidence.</a:t>
            </a:r>
          </a:p>
          <a:p>
            <a:endParaRPr lang="en-GB" dirty="0" smtClean="0"/>
          </a:p>
          <a:p>
            <a:endParaRPr lang="en-GB" dirty="0"/>
          </a:p>
        </p:txBody>
      </p:sp>
    </p:spTree>
    <p:extLst>
      <p:ext uri="{BB962C8B-B14F-4D97-AF65-F5344CB8AC3E}">
        <p14:creationId xmlns:p14="http://schemas.microsoft.com/office/powerpoint/2010/main" val="15541537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Learner autonomy</a:t>
            </a:r>
            <a:endParaRPr lang="en-GB" dirty="0"/>
          </a:p>
        </p:txBody>
      </p:sp>
      <p:sp>
        <p:nvSpPr>
          <p:cNvPr id="3" name="Θέση περιεχομένου 2"/>
          <p:cNvSpPr>
            <a:spLocks noGrp="1"/>
          </p:cNvSpPr>
          <p:nvPr>
            <p:ph idx="1"/>
          </p:nvPr>
        </p:nvSpPr>
        <p:spPr/>
        <p:txBody>
          <a:bodyPr>
            <a:noAutofit/>
          </a:bodyPr>
          <a:lstStyle/>
          <a:p>
            <a:r>
              <a:rPr lang="en-GB" sz="3000" dirty="0"/>
              <a:t>Or self directed learning, learner independence, life long learning. </a:t>
            </a:r>
          </a:p>
          <a:p>
            <a:r>
              <a:rPr lang="en-GB" sz="3000" dirty="0"/>
              <a:t>These interrelated terms refer to learner’s ability to take greater control over their learning, become more active and more responsible for their learning. It refers to learner’s ability to set their own objectives, to their ability to manage and organize their learning process, to seek opportunities to learn on their own. </a:t>
            </a:r>
          </a:p>
          <a:p>
            <a:endParaRPr lang="en-GB" sz="3000" dirty="0"/>
          </a:p>
        </p:txBody>
      </p:sp>
    </p:spTree>
    <p:extLst>
      <p:ext uri="{BB962C8B-B14F-4D97-AF65-F5344CB8AC3E}">
        <p14:creationId xmlns:p14="http://schemas.microsoft.com/office/powerpoint/2010/main" val="15656183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a:bodyPr>
          <a:lstStyle/>
          <a:p>
            <a:pPr marL="457200" indent="-457200">
              <a:buNone/>
            </a:pPr>
            <a:r>
              <a:rPr lang="en-GB" sz="2400" dirty="0"/>
              <a:t>Reid, J. M. (1995). </a:t>
            </a:r>
            <a:r>
              <a:rPr lang="en-GB" sz="2400" i="1" dirty="0"/>
              <a:t>Learning Styles in the ESL/EFL Classroom</a:t>
            </a:r>
            <a:r>
              <a:rPr lang="en-GB" sz="2400" dirty="0"/>
              <a:t>. </a:t>
            </a:r>
            <a:r>
              <a:rPr lang="en-GB" sz="2400" dirty="0" err="1"/>
              <a:t>Heinle</a:t>
            </a:r>
            <a:r>
              <a:rPr lang="en-GB" sz="2400" dirty="0"/>
              <a:t> &amp; </a:t>
            </a:r>
            <a:r>
              <a:rPr lang="en-GB" sz="2400" dirty="0" err="1"/>
              <a:t>Heinle</a:t>
            </a:r>
            <a:r>
              <a:rPr lang="en-GB" sz="2400" dirty="0"/>
              <a:t> Publishers, International Thomson Publishing Book Distribution </a:t>
            </a:r>
            <a:r>
              <a:rPr lang="en-GB" sz="2400" dirty="0" err="1"/>
              <a:t>Center</a:t>
            </a:r>
            <a:r>
              <a:rPr lang="en-GB" sz="2400" dirty="0"/>
              <a:t>, 7625 Empire Drive, Florence, KY 41042</a:t>
            </a:r>
            <a:r>
              <a:rPr lang="en-GB" sz="2400" dirty="0" smtClean="0"/>
              <a:t>.</a:t>
            </a:r>
          </a:p>
          <a:p>
            <a:pPr marL="457200" indent="-457200">
              <a:buNone/>
            </a:pPr>
            <a:r>
              <a:rPr lang="en-GB" sz="2400" dirty="0"/>
              <a:t>Gardner, R. C., &amp; Lambert, W. E. (1972). </a:t>
            </a:r>
            <a:r>
              <a:rPr lang="en-GB" sz="2400" i="1" dirty="0"/>
              <a:t>Attitudes and Motivation in Second-Language Learning</a:t>
            </a:r>
            <a:r>
              <a:rPr lang="en-GB" sz="2400" dirty="0"/>
              <a:t>. Newbury House.</a:t>
            </a:r>
            <a:endParaRPr lang="el-GR" sz="2400" dirty="0" smtClean="0"/>
          </a:p>
          <a:p>
            <a:pPr marL="457200" indent="-457200">
              <a:buNone/>
            </a:pPr>
            <a:r>
              <a:rPr lang="en-GB" sz="2400" dirty="0"/>
              <a:t>Gardner, </a:t>
            </a:r>
            <a:r>
              <a:rPr lang="en-GB" sz="2400" dirty="0" smtClean="0"/>
              <a:t>H</a:t>
            </a:r>
            <a:r>
              <a:rPr lang="el-GR" sz="2400" dirty="0" smtClean="0"/>
              <a:t>.</a:t>
            </a:r>
            <a:r>
              <a:rPr lang="en-GB" sz="2400" dirty="0" smtClean="0"/>
              <a:t> </a:t>
            </a:r>
            <a:r>
              <a:rPr lang="en-GB" sz="2400" dirty="0"/>
              <a:t>(1993</a:t>
            </a:r>
            <a:r>
              <a:rPr lang="en-GB" sz="2400" dirty="0" smtClean="0"/>
              <a:t>)</a:t>
            </a:r>
            <a:r>
              <a:rPr lang="el-GR" sz="2400" dirty="0" smtClean="0"/>
              <a:t>.</a:t>
            </a:r>
            <a:r>
              <a:rPr lang="en-GB" sz="2400" dirty="0"/>
              <a:t> </a:t>
            </a:r>
            <a:r>
              <a:rPr lang="en-GB" sz="2400" i="1" dirty="0"/>
              <a:t>Multiple Intelligences: The Theory in Practice</a:t>
            </a:r>
            <a:r>
              <a:rPr lang="en-GB" sz="2400" dirty="0"/>
              <a:t>, Basic </a:t>
            </a:r>
            <a:r>
              <a:rPr lang="en-GB" sz="2400" dirty="0" smtClean="0"/>
              <a:t>Books.</a:t>
            </a:r>
            <a:endParaRPr lang="en-GB" sz="2400" dirty="0"/>
          </a:p>
        </p:txBody>
      </p:sp>
    </p:spTree>
    <p:extLst>
      <p:ext uri="{BB962C8B-B14F-4D97-AF65-F5344CB8AC3E}">
        <p14:creationId xmlns:p14="http://schemas.microsoft.com/office/powerpoint/2010/main" val="1981098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IWS </a:t>
            </a:r>
            <a:endParaRPr lang="ru-RU" dirty="0"/>
          </a:p>
        </p:txBody>
      </p:sp>
      <p:sp>
        <p:nvSpPr>
          <p:cNvPr id="3" name="Объект 2"/>
          <p:cNvSpPr>
            <a:spLocks noGrp="1"/>
          </p:cNvSpPr>
          <p:nvPr>
            <p:ph idx="1"/>
          </p:nvPr>
        </p:nvSpPr>
        <p:spPr/>
        <p:txBody>
          <a:bodyPr/>
          <a:lstStyle/>
          <a:p>
            <a:pPr marL="0" indent="0">
              <a:buNone/>
            </a:pPr>
            <a:r>
              <a:rPr lang="en-GB" altLang="el-GR" dirty="0" smtClean="0"/>
              <a:t>1. The formalist/</a:t>
            </a:r>
            <a:r>
              <a:rPr lang="en-GB" altLang="el-GR" dirty="0" err="1" smtClean="0"/>
              <a:t>structuralist</a:t>
            </a:r>
            <a:r>
              <a:rPr lang="en-GB" altLang="el-GR" dirty="0" smtClean="0"/>
              <a:t> trend (Bloomfield and structuralism/Chomsky and formalism).</a:t>
            </a:r>
          </a:p>
          <a:p>
            <a:pPr marL="0" indent="0">
              <a:buNone/>
            </a:pPr>
            <a:r>
              <a:rPr lang="en-GB" altLang="el-GR" dirty="0" smtClean="0"/>
              <a:t>How has the formalist/structural theory of language affected foreign language teaching practices.</a:t>
            </a:r>
          </a:p>
          <a:p>
            <a:pPr marL="0" indent="0">
              <a:buNone/>
            </a:pPr>
            <a:r>
              <a:rPr lang="en-GB" altLang="el-GR" dirty="0" smtClean="0"/>
              <a:t>2. The functionalist trend (</a:t>
            </a:r>
            <a:r>
              <a:rPr lang="en-GB" altLang="el-GR" dirty="0" err="1" smtClean="0"/>
              <a:t>Hymes</a:t>
            </a:r>
            <a:r>
              <a:rPr lang="en-GB" altLang="el-GR" dirty="0" smtClean="0"/>
              <a:t>, Halliday).</a:t>
            </a:r>
          </a:p>
          <a:p>
            <a:pPr marL="0" indent="0">
              <a:buNone/>
            </a:pPr>
            <a:r>
              <a:rPr lang="en-GB" altLang="el-GR" dirty="0" smtClean="0"/>
              <a:t>How has  functionalism affected foreign language teaching practices.</a:t>
            </a:r>
          </a:p>
          <a:p>
            <a:endParaRPr lang="ru-RU" dirty="0"/>
          </a:p>
        </p:txBody>
      </p:sp>
      <p:sp>
        <p:nvSpPr>
          <p:cNvPr id="4" name="Номер слайда 3"/>
          <p:cNvSpPr>
            <a:spLocks noGrp="1"/>
          </p:cNvSpPr>
          <p:nvPr>
            <p:ph type="sldNum" sz="quarter" idx="12"/>
          </p:nvPr>
        </p:nvSpPr>
        <p:spPr/>
        <p:txBody>
          <a:bodyPr/>
          <a:lstStyle/>
          <a:p>
            <a:fld id="{F242EAB4-FE5B-46FD-AE20-ECAFF3B9301D}" type="slidenum">
              <a:rPr lang="ru-RU" smtClean="0"/>
              <a:t>42</a:t>
            </a:fld>
            <a:endParaRPr lang="ru-RU"/>
          </a:p>
        </p:txBody>
      </p:sp>
    </p:spTree>
    <p:extLst>
      <p:ext uri="{BB962C8B-B14F-4D97-AF65-F5344CB8AC3E}">
        <p14:creationId xmlns:p14="http://schemas.microsoft.com/office/powerpoint/2010/main" val="288211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Issues to be discussed in </a:t>
            </a:r>
            <a:r>
              <a:rPr lang="en-GB" altLang="en-US" dirty="0" smtClean="0"/>
              <a:t>this lecture</a:t>
            </a:r>
            <a:endParaRPr lang="en-GB" dirty="0"/>
          </a:p>
        </p:txBody>
      </p:sp>
      <p:sp>
        <p:nvSpPr>
          <p:cNvPr id="3" name="Θέση περιεχομένου 2"/>
          <p:cNvSpPr>
            <a:spLocks noGrp="1"/>
          </p:cNvSpPr>
          <p:nvPr>
            <p:ph idx="1"/>
          </p:nvPr>
        </p:nvSpPr>
        <p:spPr/>
        <p:txBody>
          <a:bodyPr>
            <a:noAutofit/>
          </a:bodyPr>
          <a:lstStyle/>
          <a:p>
            <a:r>
              <a:rPr lang="en-GB" dirty="0"/>
              <a:t>Variables affecting language learning:</a:t>
            </a:r>
          </a:p>
          <a:p>
            <a:pPr lvl="1"/>
            <a:r>
              <a:rPr lang="en-GB" sz="3000" b="1" dirty="0"/>
              <a:t>Affective variables</a:t>
            </a:r>
            <a:r>
              <a:rPr lang="en-GB" sz="3000" dirty="0"/>
              <a:t>: Motivation and </a:t>
            </a:r>
            <a:r>
              <a:rPr lang="en-GB" sz="3000" dirty="0" smtClean="0"/>
              <a:t>Attitudes.</a:t>
            </a:r>
            <a:endParaRPr lang="en-GB" sz="3000" dirty="0"/>
          </a:p>
          <a:p>
            <a:pPr lvl="1"/>
            <a:r>
              <a:rPr lang="en-GB" sz="3000" b="1" dirty="0"/>
              <a:t>Personality variables</a:t>
            </a:r>
            <a:r>
              <a:rPr lang="en-GB" sz="3000" dirty="0"/>
              <a:t>: Introversion/extroversion, tolerance of ambiguity, inhibition/risk </a:t>
            </a:r>
            <a:r>
              <a:rPr lang="en-GB" sz="3000" dirty="0" smtClean="0"/>
              <a:t>taking. </a:t>
            </a:r>
            <a:endParaRPr lang="en-GB" sz="3000" dirty="0"/>
          </a:p>
          <a:p>
            <a:pPr lvl="1"/>
            <a:r>
              <a:rPr lang="en-GB" sz="3000" b="1" dirty="0"/>
              <a:t>Cognitive variables</a:t>
            </a:r>
            <a:r>
              <a:rPr lang="en-GB" sz="3000" dirty="0"/>
              <a:t>: learning styles</a:t>
            </a:r>
            <a:r>
              <a:rPr lang="en-GB" sz="3000" dirty="0" smtClean="0"/>
              <a:t>, intelligence</a:t>
            </a:r>
            <a:r>
              <a:rPr lang="en-GB" sz="3000" dirty="0"/>
              <a:t>, learning </a:t>
            </a:r>
            <a:r>
              <a:rPr lang="en-GB" sz="3000" dirty="0" smtClean="0"/>
              <a:t>strategies.</a:t>
            </a:r>
            <a:endParaRPr lang="en-GB" sz="3000" dirty="0"/>
          </a:p>
          <a:p>
            <a:r>
              <a:rPr lang="en-GB" dirty="0"/>
              <a:t>Learner </a:t>
            </a:r>
            <a:r>
              <a:rPr lang="en-GB" dirty="0" smtClean="0"/>
              <a:t>autonomy.</a:t>
            </a:r>
            <a:endParaRPr lang="en-GB" dirty="0"/>
          </a:p>
        </p:txBody>
      </p:sp>
    </p:spTree>
    <p:extLst>
      <p:ext uri="{BB962C8B-B14F-4D97-AF65-F5344CB8AC3E}">
        <p14:creationId xmlns:p14="http://schemas.microsoft.com/office/powerpoint/2010/main" val="2007097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Language learning variables</a:t>
            </a:r>
            <a:endParaRPr lang="en-GB" dirty="0"/>
          </a:p>
        </p:txBody>
      </p:sp>
      <p:graphicFrame>
        <p:nvGraphicFramePr>
          <p:cNvPr id="4" name="Θέση περιεχομένου 3" descr="Affective: Relate to emotions and feelings. e.g. motivation and attitudes.&#10;Personality: Relate to personality traits. e.g. Introversion/ extroversion, risk taking, tolerance of ambiguity.&#10;Cognitive: Relate to the mental makeup of the person. e.g. learning styles, intelligence, learning strategies.&#10;"/>
          <p:cNvGraphicFramePr>
            <a:graphicFrameLocks noGrp="1"/>
          </p:cNvGraphicFramePr>
          <p:nvPr>
            <p:ph idx="1"/>
            <p:extLst>
              <p:ext uri="{D42A27DB-BD31-4B8C-83A1-F6EECF244321}">
                <p14:modId xmlns:p14="http://schemas.microsoft.com/office/powerpoint/2010/main" val="274537320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14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n-GB" dirty="0" smtClean="0"/>
              <a:t>Affective variables</a:t>
            </a:r>
            <a:endParaRPr lang="en-GB" dirty="0"/>
          </a:p>
        </p:txBody>
      </p:sp>
    </p:spTree>
    <p:extLst>
      <p:ext uri="{BB962C8B-B14F-4D97-AF65-F5344CB8AC3E}">
        <p14:creationId xmlns:p14="http://schemas.microsoft.com/office/powerpoint/2010/main" val="358528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Motivation (1/3)</a:t>
            </a:r>
            <a:endParaRPr lang="en-GB" dirty="0"/>
          </a:p>
        </p:txBody>
      </p:sp>
      <p:sp>
        <p:nvSpPr>
          <p:cNvPr id="3" name="Θέση περιεχομένου 2"/>
          <p:cNvSpPr>
            <a:spLocks noGrp="1"/>
          </p:cNvSpPr>
          <p:nvPr>
            <p:ph idx="1"/>
          </p:nvPr>
        </p:nvSpPr>
        <p:spPr/>
        <p:txBody>
          <a:bodyPr/>
          <a:lstStyle/>
          <a:p>
            <a:pPr marL="0" indent="0">
              <a:buNone/>
            </a:pPr>
            <a:r>
              <a:rPr lang="en-GB" dirty="0"/>
              <a:t>Motivation is commonly thought of as an inner drive, an impulse of a desire that moves a person to a particular action.</a:t>
            </a:r>
          </a:p>
          <a:p>
            <a:endParaRPr lang="en-GB" dirty="0"/>
          </a:p>
        </p:txBody>
      </p:sp>
    </p:spTree>
    <p:extLst>
      <p:ext uri="{BB962C8B-B14F-4D97-AF65-F5344CB8AC3E}">
        <p14:creationId xmlns:p14="http://schemas.microsoft.com/office/powerpoint/2010/main" val="709024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Motivation</a:t>
            </a:r>
            <a:r>
              <a:rPr lang="el-GR" dirty="0" smtClean="0"/>
              <a:t>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800" b="1" dirty="0"/>
              <a:t>Integrative motivation</a:t>
            </a:r>
            <a:r>
              <a:rPr lang="en-GB" sz="2800" dirty="0"/>
              <a:t>: when someone learns a language because they desire to learn more about its culture, its people and </a:t>
            </a:r>
            <a:r>
              <a:rPr lang="en-GB" sz="2800" dirty="0" smtClean="0"/>
              <a:t>language, i.e</a:t>
            </a:r>
            <a:r>
              <a:rPr lang="en-GB" sz="2800" dirty="0"/>
              <a:t>. they wish to integrate with the target language culture and become part of that </a:t>
            </a:r>
            <a:r>
              <a:rPr lang="en-GB" sz="2800" dirty="0" smtClean="0"/>
              <a:t>culture.</a:t>
            </a:r>
            <a:endParaRPr lang="en-GB" sz="2800" dirty="0"/>
          </a:p>
        </p:txBody>
      </p:sp>
      <p:sp>
        <p:nvSpPr>
          <p:cNvPr id="4" name="Θέση περιεχομένου 3"/>
          <p:cNvSpPr>
            <a:spLocks noGrp="1"/>
          </p:cNvSpPr>
          <p:nvPr>
            <p:ph sz="half" idx="2"/>
          </p:nvPr>
        </p:nvSpPr>
        <p:spPr/>
        <p:txBody>
          <a:bodyPr>
            <a:normAutofit/>
          </a:bodyPr>
          <a:lstStyle/>
          <a:p>
            <a:pPr marL="0" indent="0">
              <a:buNone/>
            </a:pPr>
            <a:r>
              <a:rPr lang="en-GB" b="1" dirty="0"/>
              <a:t>Instrumental motivation</a:t>
            </a:r>
            <a:r>
              <a:rPr lang="en-GB" dirty="0"/>
              <a:t>: learning a second language in order to achieve some other instrumental goal: furthering a career, reading technical materials, translating, passing an </a:t>
            </a:r>
            <a:r>
              <a:rPr lang="en-GB" dirty="0" smtClean="0"/>
              <a:t>exam, </a:t>
            </a:r>
            <a:r>
              <a:rPr lang="en-GB" dirty="0"/>
              <a:t>etc. </a:t>
            </a:r>
          </a:p>
          <a:p>
            <a:pPr marL="0" indent="0">
              <a:buNone/>
            </a:pPr>
            <a:r>
              <a:rPr lang="en-GB" sz="2400" dirty="0" smtClean="0"/>
              <a:t>(</a:t>
            </a:r>
            <a:r>
              <a:rPr lang="en-US" sz="2400" dirty="0"/>
              <a:t>Gardner </a:t>
            </a:r>
            <a:r>
              <a:rPr lang="en-US" sz="2400" dirty="0" smtClean="0"/>
              <a:t>&amp; Lambert, 1972)</a:t>
            </a:r>
            <a:endParaRPr lang="en-GB" sz="2400" dirty="0"/>
          </a:p>
        </p:txBody>
      </p:sp>
    </p:spTree>
    <p:extLst>
      <p:ext uri="{BB962C8B-B14F-4D97-AF65-F5344CB8AC3E}">
        <p14:creationId xmlns:p14="http://schemas.microsoft.com/office/powerpoint/2010/main" val="19426944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6:4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F8ABC51-5432-425D-89AA-F4E04709193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106</TotalTime>
  <Words>2088</Words>
  <Application>Microsoft Office PowerPoint</Application>
  <PresentationFormat>Экран (4:3)</PresentationFormat>
  <Paragraphs>182</Paragraphs>
  <Slides>42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Тема Office</vt:lpstr>
      <vt:lpstr> </vt:lpstr>
      <vt:lpstr>The “Good Language Learner” (1/3)</vt:lpstr>
      <vt:lpstr>The “Good Language Learner” (2/3)</vt:lpstr>
      <vt:lpstr>The “Good Language Learner” (3/3)</vt:lpstr>
      <vt:lpstr>Issues to be discussed in this lecture</vt:lpstr>
      <vt:lpstr>Language learning variables</vt:lpstr>
      <vt:lpstr>Affective variables</vt:lpstr>
      <vt:lpstr>Motivation (1/3)</vt:lpstr>
      <vt:lpstr>Motivation (2/3)</vt:lpstr>
      <vt:lpstr>Motivation (3/3)</vt:lpstr>
      <vt:lpstr>Motivation: Research findings</vt:lpstr>
      <vt:lpstr>Motivating students in the classroom</vt:lpstr>
      <vt:lpstr>Attitudes (1/3)</vt:lpstr>
      <vt:lpstr>Attitudes (2/3)</vt:lpstr>
      <vt:lpstr>Attitudes (3/3)</vt:lpstr>
      <vt:lpstr>Personality variables</vt:lpstr>
      <vt:lpstr>Personality characteristics</vt:lpstr>
      <vt:lpstr>Introversion/extroversion</vt:lpstr>
      <vt:lpstr>Inhibition vs. risk-taking</vt:lpstr>
      <vt:lpstr>Tolerance of ambiguity (1/2)</vt:lpstr>
      <vt:lpstr>Tolerance of ambiguity (2/2)</vt:lpstr>
      <vt:lpstr>What does research have to say?</vt:lpstr>
      <vt:lpstr>Cognitive variables</vt:lpstr>
      <vt:lpstr>Learning Styles</vt:lpstr>
      <vt:lpstr>Types of learning styles related to L2 learning</vt:lpstr>
      <vt:lpstr>Field dependence and independence</vt:lpstr>
      <vt:lpstr>Research findings (1/2)</vt:lpstr>
      <vt:lpstr>Research findings (2/2)</vt:lpstr>
      <vt:lpstr>Intelligence</vt:lpstr>
      <vt:lpstr>Multiple Intelligences (1/2)</vt:lpstr>
      <vt:lpstr>Multiple Intelligences (2/2)</vt:lpstr>
      <vt:lpstr>Research Findings</vt:lpstr>
      <vt:lpstr>Learning strategies (1/2)</vt:lpstr>
      <vt:lpstr>Learning strategies (2/2)</vt:lpstr>
      <vt:lpstr>Direct and indirect strategies (1/2)</vt:lpstr>
      <vt:lpstr>Direct and indirect strategies (2/2)</vt:lpstr>
      <vt:lpstr>Types of learning strategies</vt:lpstr>
      <vt:lpstr>Remember</vt:lpstr>
      <vt:lpstr>Strategy training</vt:lpstr>
      <vt:lpstr>Learner autonomy</vt:lpstr>
      <vt:lpstr>References</vt:lpstr>
      <vt:lpstr>IWS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Learning and the Language Learner</dc:title>
  <dc:subject>Applied Linguistics to Foreign Language Teaching and Learning</dc:subject>
  <dc:creator>Evdokia Karavas</dc:creator>
  <cp:keywords>individual differences in language learning, good language learners, affective avriables, personality variables, cognitive variables, learner strategies, learner autonomy</cp:keywords>
  <dc:description>This unit continues to focus on language learning presenting research on good language learners. More specifically, individual learner variables (affective, personality and cognitive) which have been found to influence success in language learning are discussed. Special attention is given to learner strategies and learner autonomy and how they can be developed in the foreign language classroom.</dc:description>
  <cp:lastModifiedBy>User</cp:lastModifiedBy>
  <cp:revision>10</cp:revision>
  <dcterms:created xsi:type="dcterms:W3CDTF">2015-04-08T11:43:40Z</dcterms:created>
  <dcterms:modified xsi:type="dcterms:W3CDTF">2022-10-05T17:28:36Z</dcterms:modified>
  <cp:category>Foreign Language Teaching and Learning</cp:category>
</cp:coreProperties>
</file>